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3"/>
  </p:notesMasterIdLst>
  <p:handoutMasterIdLst>
    <p:handoutMasterId r:id="rId24"/>
  </p:handoutMasterIdLst>
  <p:sldIdLst>
    <p:sldId id="292" r:id="rId5"/>
    <p:sldId id="315" r:id="rId6"/>
    <p:sldId id="301" r:id="rId7"/>
    <p:sldId id="295" r:id="rId8"/>
    <p:sldId id="303" r:id="rId9"/>
    <p:sldId id="291" r:id="rId10"/>
    <p:sldId id="304" r:id="rId11"/>
    <p:sldId id="318" r:id="rId12"/>
    <p:sldId id="305" r:id="rId13"/>
    <p:sldId id="311" r:id="rId14"/>
    <p:sldId id="312" r:id="rId15"/>
    <p:sldId id="319" r:id="rId16"/>
    <p:sldId id="320" r:id="rId17"/>
    <p:sldId id="321" r:id="rId18"/>
    <p:sldId id="322" r:id="rId19"/>
    <p:sldId id="314" r:id="rId20"/>
    <p:sldId id="313" r:id="rId21"/>
    <p:sldId id="308" r:id="rId2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C"/>
    <a:srgbClr val="F3703A"/>
    <a:srgbClr val="460000"/>
    <a:srgbClr val="F8F0EC"/>
    <a:srgbClr val="FBFBFB"/>
    <a:srgbClr val="BE551A"/>
    <a:srgbClr val="F5F5F5"/>
    <a:srgbClr val="FFFFFF"/>
    <a:srgbClr val="2E582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4639" autoAdjust="0"/>
  </p:normalViewPr>
  <p:slideViewPr>
    <p:cSldViewPr snapToGrid="0">
      <p:cViewPr varScale="1">
        <p:scale>
          <a:sx n="115" d="100"/>
          <a:sy n="115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829C42-1148-4A0F-B6EC-EF4DA13EF730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F21A28F-F67A-463C-ADDF-4196F28B5CC1}">
      <dgm:prSet phldrT="[Testo]" phldr="1"/>
      <dgm:spPr>
        <a:solidFill>
          <a:srgbClr val="FF0000"/>
        </a:solidFill>
      </dgm:spPr>
      <dgm:t>
        <a:bodyPr/>
        <a:lstStyle/>
        <a:p>
          <a:endParaRPr lang="it-IT" dirty="0"/>
        </a:p>
      </dgm:t>
    </dgm:pt>
    <dgm:pt modelId="{0FD4B896-7BCC-4E9F-A90C-309340C45521}" type="parTrans" cxnId="{4067A43C-41D1-43AB-A3FA-862D45868DCB}">
      <dgm:prSet/>
      <dgm:spPr/>
      <dgm:t>
        <a:bodyPr/>
        <a:lstStyle/>
        <a:p>
          <a:endParaRPr lang="it-IT"/>
        </a:p>
      </dgm:t>
    </dgm:pt>
    <dgm:pt modelId="{3E32748D-E6C4-4D6E-A0C0-D482BD2CD3FC}" type="sibTrans" cxnId="{4067A43C-41D1-43AB-A3FA-862D45868DCB}">
      <dgm:prSet/>
      <dgm:spPr/>
      <dgm:t>
        <a:bodyPr/>
        <a:lstStyle/>
        <a:p>
          <a:endParaRPr lang="it-IT"/>
        </a:p>
      </dgm:t>
    </dgm:pt>
    <dgm:pt modelId="{AFE345AF-F180-471D-B779-10002E812A3D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DA FARE</a:t>
          </a:r>
          <a:endParaRPr lang="it-IT" dirty="0">
            <a:solidFill>
              <a:schemeClr val="tx1"/>
            </a:solidFill>
          </a:endParaRPr>
        </a:p>
      </dgm:t>
    </dgm:pt>
    <dgm:pt modelId="{E89E0C5E-92EA-4F1E-ABE3-2D2A27634A68}" type="parTrans" cxnId="{8EF75FFF-6ADF-45C9-A78E-5952B86A4083}">
      <dgm:prSet/>
      <dgm:spPr/>
      <dgm:t>
        <a:bodyPr/>
        <a:lstStyle/>
        <a:p>
          <a:endParaRPr lang="it-IT"/>
        </a:p>
      </dgm:t>
    </dgm:pt>
    <dgm:pt modelId="{E111353C-C468-4805-877C-52DFA63F88BE}" type="sibTrans" cxnId="{8EF75FFF-6ADF-45C9-A78E-5952B86A4083}">
      <dgm:prSet/>
      <dgm:spPr/>
      <dgm:t>
        <a:bodyPr/>
        <a:lstStyle/>
        <a:p>
          <a:endParaRPr lang="it-IT"/>
        </a:p>
      </dgm:t>
    </dgm:pt>
    <dgm:pt modelId="{DF106B76-2815-432C-8C44-C1291B9CA639}">
      <dgm:prSet phldrT="[Testo]" phldr="1"/>
      <dgm:spPr>
        <a:solidFill>
          <a:srgbClr val="FFFF00"/>
        </a:solidFill>
      </dgm:spPr>
      <dgm:t>
        <a:bodyPr/>
        <a:lstStyle/>
        <a:p>
          <a:endParaRPr lang="it-IT" dirty="0"/>
        </a:p>
      </dgm:t>
    </dgm:pt>
    <dgm:pt modelId="{39F268CE-A77C-4CAD-B4AB-E63CE955582C}" type="parTrans" cxnId="{B46EB724-3CCA-4C5A-9B1E-EFD68CD0094C}">
      <dgm:prSet/>
      <dgm:spPr/>
      <dgm:t>
        <a:bodyPr/>
        <a:lstStyle/>
        <a:p>
          <a:endParaRPr lang="it-IT"/>
        </a:p>
      </dgm:t>
    </dgm:pt>
    <dgm:pt modelId="{1E0F73A3-D90D-4327-A9D6-5EDE4493AD10}" type="sibTrans" cxnId="{B46EB724-3CCA-4C5A-9B1E-EFD68CD0094C}">
      <dgm:prSet/>
      <dgm:spPr/>
      <dgm:t>
        <a:bodyPr/>
        <a:lstStyle/>
        <a:p>
          <a:endParaRPr lang="it-IT"/>
        </a:p>
      </dgm:t>
    </dgm:pt>
    <dgm:pt modelId="{787720A0-06D8-4E87-9FCE-C9C735A44E22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IN CORSO</a:t>
          </a:r>
          <a:endParaRPr lang="it-IT" dirty="0">
            <a:solidFill>
              <a:schemeClr val="tx1"/>
            </a:solidFill>
          </a:endParaRPr>
        </a:p>
      </dgm:t>
    </dgm:pt>
    <dgm:pt modelId="{1C81DA58-2FE0-4B86-8CAB-EA771030D53D}" type="parTrans" cxnId="{7B23994A-D034-44A6-82ED-153A242CAE53}">
      <dgm:prSet/>
      <dgm:spPr/>
      <dgm:t>
        <a:bodyPr/>
        <a:lstStyle/>
        <a:p>
          <a:endParaRPr lang="it-IT"/>
        </a:p>
      </dgm:t>
    </dgm:pt>
    <dgm:pt modelId="{00D307C4-D92C-4F04-9F7E-E722C2FEEA98}" type="sibTrans" cxnId="{7B23994A-D034-44A6-82ED-153A242CAE53}">
      <dgm:prSet/>
      <dgm:spPr/>
      <dgm:t>
        <a:bodyPr/>
        <a:lstStyle/>
        <a:p>
          <a:endParaRPr lang="it-IT"/>
        </a:p>
      </dgm:t>
    </dgm:pt>
    <dgm:pt modelId="{C24465C4-D44B-435F-8DA5-1B83A6B59975}">
      <dgm:prSet phldrT="[Testo]" phldr="1"/>
      <dgm:spPr>
        <a:solidFill>
          <a:srgbClr val="00B050"/>
        </a:solidFill>
      </dgm:spPr>
      <dgm:t>
        <a:bodyPr/>
        <a:lstStyle/>
        <a:p>
          <a:endParaRPr lang="it-IT" dirty="0"/>
        </a:p>
      </dgm:t>
    </dgm:pt>
    <dgm:pt modelId="{582C0767-A119-4319-AD81-E06ABB652B6A}" type="parTrans" cxnId="{3CD77B7D-DAC5-4158-8DF6-BA8C3AFFD6F2}">
      <dgm:prSet/>
      <dgm:spPr/>
      <dgm:t>
        <a:bodyPr/>
        <a:lstStyle/>
        <a:p>
          <a:endParaRPr lang="it-IT"/>
        </a:p>
      </dgm:t>
    </dgm:pt>
    <dgm:pt modelId="{91E705ED-AA4E-42A9-A7DC-99E950F2448C}" type="sibTrans" cxnId="{3CD77B7D-DAC5-4158-8DF6-BA8C3AFFD6F2}">
      <dgm:prSet/>
      <dgm:spPr/>
      <dgm:t>
        <a:bodyPr/>
        <a:lstStyle/>
        <a:p>
          <a:endParaRPr lang="it-IT"/>
        </a:p>
      </dgm:t>
    </dgm:pt>
    <dgm:pt modelId="{F385ECD7-8ED1-4613-8411-1FC82137766C}">
      <dgm:prSet phldrT="[Testo]"/>
      <dgm:spPr/>
      <dgm:t>
        <a:bodyPr/>
        <a:lstStyle/>
        <a:p>
          <a:r>
            <a:rPr lang="it-IT" dirty="0" smtClean="0">
              <a:solidFill>
                <a:schemeClr val="tx1"/>
              </a:solidFill>
            </a:rPr>
            <a:t>FATTO</a:t>
          </a:r>
          <a:endParaRPr lang="it-IT" dirty="0">
            <a:solidFill>
              <a:schemeClr val="tx1"/>
            </a:solidFill>
          </a:endParaRPr>
        </a:p>
      </dgm:t>
    </dgm:pt>
    <dgm:pt modelId="{528B1A2C-C599-4534-83D0-B0B59275D19C}" type="parTrans" cxnId="{5214D308-A248-4BE0-937F-0796C6F35DC8}">
      <dgm:prSet/>
      <dgm:spPr/>
      <dgm:t>
        <a:bodyPr/>
        <a:lstStyle/>
        <a:p>
          <a:endParaRPr lang="it-IT"/>
        </a:p>
      </dgm:t>
    </dgm:pt>
    <dgm:pt modelId="{7FD0A1F7-7087-4118-B810-23DF0B4BC92E}" type="sibTrans" cxnId="{5214D308-A248-4BE0-937F-0796C6F35DC8}">
      <dgm:prSet/>
      <dgm:spPr/>
      <dgm:t>
        <a:bodyPr/>
        <a:lstStyle/>
        <a:p>
          <a:endParaRPr lang="it-IT"/>
        </a:p>
      </dgm:t>
    </dgm:pt>
    <dgm:pt modelId="{37F85746-EBA2-436B-9D20-47CA0A2D4451}" type="pres">
      <dgm:prSet presAssocID="{E3829C42-1148-4A0F-B6EC-EF4DA13EF7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F4BAF3D-63F2-4017-9C0A-04431A5D8687}" type="pres">
      <dgm:prSet presAssocID="{7F21A28F-F67A-463C-ADDF-4196F28B5CC1}" presName="compositeNode" presStyleCnt="0">
        <dgm:presLayoutVars>
          <dgm:bulletEnabled val="1"/>
        </dgm:presLayoutVars>
      </dgm:prSet>
      <dgm:spPr/>
    </dgm:pt>
    <dgm:pt modelId="{54A2F3CE-B6EC-498D-8834-A007CEB8BD87}" type="pres">
      <dgm:prSet presAssocID="{7F21A28F-F67A-463C-ADDF-4196F28B5CC1}" presName="bgRect" presStyleLbl="node1" presStyleIdx="0" presStyleCnt="3"/>
      <dgm:spPr/>
      <dgm:t>
        <a:bodyPr/>
        <a:lstStyle/>
        <a:p>
          <a:endParaRPr lang="it-IT"/>
        </a:p>
      </dgm:t>
    </dgm:pt>
    <dgm:pt modelId="{B2F9C662-6818-4C01-B084-91BDE8F6DE65}" type="pres">
      <dgm:prSet presAssocID="{7F21A28F-F67A-463C-ADDF-4196F28B5CC1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D9A9C0-13E9-461B-AFB7-ADF5E3B6B4DE}" type="pres">
      <dgm:prSet presAssocID="{7F21A28F-F67A-463C-ADDF-4196F28B5CC1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D43159-6878-43DA-877F-846005EC66C5}" type="pres">
      <dgm:prSet presAssocID="{3E32748D-E6C4-4D6E-A0C0-D482BD2CD3FC}" presName="hSp" presStyleCnt="0"/>
      <dgm:spPr/>
    </dgm:pt>
    <dgm:pt modelId="{B7EBDBEF-84CD-4C33-BAE4-CA4294EFC011}" type="pres">
      <dgm:prSet presAssocID="{3E32748D-E6C4-4D6E-A0C0-D482BD2CD3FC}" presName="vProcSp" presStyleCnt="0"/>
      <dgm:spPr/>
    </dgm:pt>
    <dgm:pt modelId="{CFC17AB2-9FCE-4A67-913D-C854E2824003}" type="pres">
      <dgm:prSet presAssocID="{3E32748D-E6C4-4D6E-A0C0-D482BD2CD3FC}" presName="vSp1" presStyleCnt="0"/>
      <dgm:spPr/>
    </dgm:pt>
    <dgm:pt modelId="{21482616-EBFD-47B1-BEB5-6B7DB5F79ECA}" type="pres">
      <dgm:prSet presAssocID="{3E32748D-E6C4-4D6E-A0C0-D482BD2CD3FC}" presName="simulatedConn" presStyleLbl="solidFgAcc1" presStyleIdx="0" presStyleCnt="2"/>
      <dgm:spPr/>
    </dgm:pt>
    <dgm:pt modelId="{53CC1F5F-1BE8-4809-A1DC-84B48980ABE5}" type="pres">
      <dgm:prSet presAssocID="{3E32748D-E6C4-4D6E-A0C0-D482BD2CD3FC}" presName="vSp2" presStyleCnt="0"/>
      <dgm:spPr/>
    </dgm:pt>
    <dgm:pt modelId="{6BDC0ABB-59B3-4779-9783-E5AAFEE90BF2}" type="pres">
      <dgm:prSet presAssocID="{3E32748D-E6C4-4D6E-A0C0-D482BD2CD3FC}" presName="sibTrans" presStyleCnt="0"/>
      <dgm:spPr/>
    </dgm:pt>
    <dgm:pt modelId="{B4CAD781-BE12-466B-8106-5F65D4508712}" type="pres">
      <dgm:prSet presAssocID="{DF106B76-2815-432C-8C44-C1291B9CA639}" presName="compositeNode" presStyleCnt="0">
        <dgm:presLayoutVars>
          <dgm:bulletEnabled val="1"/>
        </dgm:presLayoutVars>
      </dgm:prSet>
      <dgm:spPr/>
    </dgm:pt>
    <dgm:pt modelId="{EC4C1110-782A-4822-9F36-218495AEC3D4}" type="pres">
      <dgm:prSet presAssocID="{DF106B76-2815-432C-8C44-C1291B9CA639}" presName="bgRect" presStyleLbl="node1" presStyleIdx="1" presStyleCnt="3"/>
      <dgm:spPr/>
      <dgm:t>
        <a:bodyPr/>
        <a:lstStyle/>
        <a:p>
          <a:endParaRPr lang="it-IT"/>
        </a:p>
      </dgm:t>
    </dgm:pt>
    <dgm:pt modelId="{538775F4-0E98-472A-87F2-C35A9B6D272A}" type="pres">
      <dgm:prSet presAssocID="{DF106B76-2815-432C-8C44-C1291B9CA639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01CD47D-D7CC-4BA4-9442-65461AA20752}" type="pres">
      <dgm:prSet presAssocID="{DF106B76-2815-432C-8C44-C1291B9CA63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7438197-0200-484F-A6AA-E3FDD7825A4F}" type="pres">
      <dgm:prSet presAssocID="{1E0F73A3-D90D-4327-A9D6-5EDE4493AD10}" presName="hSp" presStyleCnt="0"/>
      <dgm:spPr/>
    </dgm:pt>
    <dgm:pt modelId="{B70B17A6-043E-49BF-970B-273E8DAFF65E}" type="pres">
      <dgm:prSet presAssocID="{1E0F73A3-D90D-4327-A9D6-5EDE4493AD10}" presName="vProcSp" presStyleCnt="0"/>
      <dgm:spPr/>
    </dgm:pt>
    <dgm:pt modelId="{54E78DA6-3B94-4C4A-8941-5184AD3459BC}" type="pres">
      <dgm:prSet presAssocID="{1E0F73A3-D90D-4327-A9D6-5EDE4493AD10}" presName="vSp1" presStyleCnt="0"/>
      <dgm:spPr/>
    </dgm:pt>
    <dgm:pt modelId="{2BA1BA4C-2062-4F33-8AB4-6EC32B7374D7}" type="pres">
      <dgm:prSet presAssocID="{1E0F73A3-D90D-4327-A9D6-5EDE4493AD10}" presName="simulatedConn" presStyleLbl="solidFgAcc1" presStyleIdx="1" presStyleCnt="2"/>
      <dgm:spPr/>
    </dgm:pt>
    <dgm:pt modelId="{58411610-1AE4-4BF1-B00A-0FA95A2736A1}" type="pres">
      <dgm:prSet presAssocID="{1E0F73A3-D90D-4327-A9D6-5EDE4493AD10}" presName="vSp2" presStyleCnt="0"/>
      <dgm:spPr/>
    </dgm:pt>
    <dgm:pt modelId="{EBD5BBE3-20EF-4183-95B5-F39D2CF27F7A}" type="pres">
      <dgm:prSet presAssocID="{1E0F73A3-D90D-4327-A9D6-5EDE4493AD10}" presName="sibTrans" presStyleCnt="0"/>
      <dgm:spPr/>
    </dgm:pt>
    <dgm:pt modelId="{08A7C67C-E8A6-458D-B087-1D7F39C21066}" type="pres">
      <dgm:prSet presAssocID="{C24465C4-D44B-435F-8DA5-1B83A6B59975}" presName="compositeNode" presStyleCnt="0">
        <dgm:presLayoutVars>
          <dgm:bulletEnabled val="1"/>
        </dgm:presLayoutVars>
      </dgm:prSet>
      <dgm:spPr/>
    </dgm:pt>
    <dgm:pt modelId="{B53607C5-A35F-4573-B39D-B48D9DAAD3BE}" type="pres">
      <dgm:prSet presAssocID="{C24465C4-D44B-435F-8DA5-1B83A6B59975}" presName="bgRect" presStyleLbl="node1" presStyleIdx="2" presStyleCnt="3"/>
      <dgm:spPr/>
      <dgm:t>
        <a:bodyPr/>
        <a:lstStyle/>
        <a:p>
          <a:endParaRPr lang="it-IT"/>
        </a:p>
      </dgm:t>
    </dgm:pt>
    <dgm:pt modelId="{7C320C1A-A760-40F5-9ADC-2348FE54C19C}" type="pres">
      <dgm:prSet presAssocID="{C24465C4-D44B-435F-8DA5-1B83A6B59975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A1D12A-B6F2-447C-8266-F3018AC85C93}" type="pres">
      <dgm:prSet presAssocID="{C24465C4-D44B-435F-8DA5-1B83A6B59975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CD77B7D-DAC5-4158-8DF6-BA8C3AFFD6F2}" srcId="{E3829C42-1148-4A0F-B6EC-EF4DA13EF730}" destId="{C24465C4-D44B-435F-8DA5-1B83A6B59975}" srcOrd="2" destOrd="0" parTransId="{582C0767-A119-4319-AD81-E06ABB652B6A}" sibTransId="{91E705ED-AA4E-42A9-A7DC-99E950F2448C}"/>
    <dgm:cxn modelId="{8EF75FFF-6ADF-45C9-A78E-5952B86A4083}" srcId="{7F21A28F-F67A-463C-ADDF-4196F28B5CC1}" destId="{AFE345AF-F180-471D-B779-10002E812A3D}" srcOrd="0" destOrd="0" parTransId="{E89E0C5E-92EA-4F1E-ABE3-2D2A27634A68}" sibTransId="{E111353C-C468-4805-877C-52DFA63F88BE}"/>
    <dgm:cxn modelId="{B46EB724-3CCA-4C5A-9B1E-EFD68CD0094C}" srcId="{E3829C42-1148-4A0F-B6EC-EF4DA13EF730}" destId="{DF106B76-2815-432C-8C44-C1291B9CA639}" srcOrd="1" destOrd="0" parTransId="{39F268CE-A77C-4CAD-B4AB-E63CE955582C}" sibTransId="{1E0F73A3-D90D-4327-A9D6-5EDE4493AD10}"/>
    <dgm:cxn modelId="{F9317B46-AF41-4512-8845-1781135E29B9}" type="presOf" srcId="{787720A0-06D8-4E87-9FCE-C9C735A44E22}" destId="{A01CD47D-D7CC-4BA4-9442-65461AA20752}" srcOrd="0" destOrd="0" presId="urn:microsoft.com/office/officeart/2005/8/layout/hProcess7"/>
    <dgm:cxn modelId="{254EB206-8E3E-4F7C-AED5-61B3462FB7A6}" type="presOf" srcId="{F385ECD7-8ED1-4613-8411-1FC82137766C}" destId="{E6A1D12A-B6F2-447C-8266-F3018AC85C93}" srcOrd="0" destOrd="0" presId="urn:microsoft.com/office/officeart/2005/8/layout/hProcess7"/>
    <dgm:cxn modelId="{C3A1EC6E-8705-4F76-B001-D7779643C0DD}" type="presOf" srcId="{7F21A28F-F67A-463C-ADDF-4196F28B5CC1}" destId="{B2F9C662-6818-4C01-B084-91BDE8F6DE65}" srcOrd="1" destOrd="0" presId="urn:microsoft.com/office/officeart/2005/8/layout/hProcess7"/>
    <dgm:cxn modelId="{3F60D731-C196-4486-B40F-4F2AF4055FDF}" type="presOf" srcId="{C24465C4-D44B-435F-8DA5-1B83A6B59975}" destId="{7C320C1A-A760-40F5-9ADC-2348FE54C19C}" srcOrd="1" destOrd="0" presId="urn:microsoft.com/office/officeart/2005/8/layout/hProcess7"/>
    <dgm:cxn modelId="{2D38640B-E4B4-49D7-AB06-1ECB225639F6}" type="presOf" srcId="{DF106B76-2815-432C-8C44-C1291B9CA639}" destId="{538775F4-0E98-472A-87F2-C35A9B6D272A}" srcOrd="1" destOrd="0" presId="urn:microsoft.com/office/officeart/2005/8/layout/hProcess7"/>
    <dgm:cxn modelId="{4067A43C-41D1-43AB-A3FA-862D45868DCB}" srcId="{E3829C42-1148-4A0F-B6EC-EF4DA13EF730}" destId="{7F21A28F-F67A-463C-ADDF-4196F28B5CC1}" srcOrd="0" destOrd="0" parTransId="{0FD4B896-7BCC-4E9F-A90C-309340C45521}" sibTransId="{3E32748D-E6C4-4D6E-A0C0-D482BD2CD3FC}"/>
    <dgm:cxn modelId="{CCFD6C7F-FD7F-4696-B139-9A7780F000F1}" type="presOf" srcId="{DF106B76-2815-432C-8C44-C1291B9CA639}" destId="{EC4C1110-782A-4822-9F36-218495AEC3D4}" srcOrd="0" destOrd="0" presId="urn:microsoft.com/office/officeart/2005/8/layout/hProcess7"/>
    <dgm:cxn modelId="{F82021E4-B636-4828-AE53-293DA99504E0}" type="presOf" srcId="{AFE345AF-F180-471D-B779-10002E812A3D}" destId="{F8D9A9C0-13E9-461B-AFB7-ADF5E3B6B4DE}" srcOrd="0" destOrd="0" presId="urn:microsoft.com/office/officeart/2005/8/layout/hProcess7"/>
    <dgm:cxn modelId="{D71D0C98-E87D-42C9-9F9A-A48CE35F4DA1}" type="presOf" srcId="{E3829C42-1148-4A0F-B6EC-EF4DA13EF730}" destId="{37F85746-EBA2-436B-9D20-47CA0A2D4451}" srcOrd="0" destOrd="0" presId="urn:microsoft.com/office/officeart/2005/8/layout/hProcess7"/>
    <dgm:cxn modelId="{DDE44803-2884-44B5-9977-F07B8CA5A92C}" type="presOf" srcId="{7F21A28F-F67A-463C-ADDF-4196F28B5CC1}" destId="{54A2F3CE-B6EC-498D-8834-A007CEB8BD87}" srcOrd="0" destOrd="0" presId="urn:microsoft.com/office/officeart/2005/8/layout/hProcess7"/>
    <dgm:cxn modelId="{32317C64-12D5-4B0C-A05A-1F6916857AA3}" type="presOf" srcId="{C24465C4-D44B-435F-8DA5-1B83A6B59975}" destId="{B53607C5-A35F-4573-B39D-B48D9DAAD3BE}" srcOrd="0" destOrd="0" presId="urn:microsoft.com/office/officeart/2005/8/layout/hProcess7"/>
    <dgm:cxn modelId="{7B23994A-D034-44A6-82ED-153A242CAE53}" srcId="{DF106B76-2815-432C-8C44-C1291B9CA639}" destId="{787720A0-06D8-4E87-9FCE-C9C735A44E22}" srcOrd="0" destOrd="0" parTransId="{1C81DA58-2FE0-4B86-8CAB-EA771030D53D}" sibTransId="{00D307C4-D92C-4F04-9F7E-E722C2FEEA98}"/>
    <dgm:cxn modelId="{5214D308-A248-4BE0-937F-0796C6F35DC8}" srcId="{C24465C4-D44B-435F-8DA5-1B83A6B59975}" destId="{F385ECD7-8ED1-4613-8411-1FC82137766C}" srcOrd="0" destOrd="0" parTransId="{528B1A2C-C599-4534-83D0-B0B59275D19C}" sibTransId="{7FD0A1F7-7087-4118-B810-23DF0B4BC92E}"/>
    <dgm:cxn modelId="{59DEB003-2F5C-4AC9-9917-B48D44B64884}" type="presParOf" srcId="{37F85746-EBA2-436B-9D20-47CA0A2D4451}" destId="{DF4BAF3D-63F2-4017-9C0A-04431A5D8687}" srcOrd="0" destOrd="0" presId="urn:microsoft.com/office/officeart/2005/8/layout/hProcess7"/>
    <dgm:cxn modelId="{5A62F6B4-DE6A-4123-AC1A-CAAFAC714211}" type="presParOf" srcId="{DF4BAF3D-63F2-4017-9C0A-04431A5D8687}" destId="{54A2F3CE-B6EC-498D-8834-A007CEB8BD87}" srcOrd="0" destOrd="0" presId="urn:microsoft.com/office/officeart/2005/8/layout/hProcess7"/>
    <dgm:cxn modelId="{A48A4460-11A3-49F0-8BF1-0906780879ED}" type="presParOf" srcId="{DF4BAF3D-63F2-4017-9C0A-04431A5D8687}" destId="{B2F9C662-6818-4C01-B084-91BDE8F6DE65}" srcOrd="1" destOrd="0" presId="urn:microsoft.com/office/officeart/2005/8/layout/hProcess7"/>
    <dgm:cxn modelId="{B0CE35B8-8833-4CCD-8AF7-10373D048FEE}" type="presParOf" srcId="{DF4BAF3D-63F2-4017-9C0A-04431A5D8687}" destId="{F8D9A9C0-13E9-461B-AFB7-ADF5E3B6B4DE}" srcOrd="2" destOrd="0" presId="urn:microsoft.com/office/officeart/2005/8/layout/hProcess7"/>
    <dgm:cxn modelId="{6DD0F8F3-C3FB-4174-9AA4-18FAB5EEAEC0}" type="presParOf" srcId="{37F85746-EBA2-436B-9D20-47CA0A2D4451}" destId="{49D43159-6878-43DA-877F-846005EC66C5}" srcOrd="1" destOrd="0" presId="urn:microsoft.com/office/officeart/2005/8/layout/hProcess7"/>
    <dgm:cxn modelId="{D4E1E999-C147-4DF2-A688-366C16C48ADE}" type="presParOf" srcId="{37F85746-EBA2-436B-9D20-47CA0A2D4451}" destId="{B7EBDBEF-84CD-4C33-BAE4-CA4294EFC011}" srcOrd="2" destOrd="0" presId="urn:microsoft.com/office/officeart/2005/8/layout/hProcess7"/>
    <dgm:cxn modelId="{E3FBABC5-E631-4B1C-9F4B-B02C78196BCB}" type="presParOf" srcId="{B7EBDBEF-84CD-4C33-BAE4-CA4294EFC011}" destId="{CFC17AB2-9FCE-4A67-913D-C854E2824003}" srcOrd="0" destOrd="0" presId="urn:microsoft.com/office/officeart/2005/8/layout/hProcess7"/>
    <dgm:cxn modelId="{70670976-1559-4694-BB82-2D241A286BCC}" type="presParOf" srcId="{B7EBDBEF-84CD-4C33-BAE4-CA4294EFC011}" destId="{21482616-EBFD-47B1-BEB5-6B7DB5F79ECA}" srcOrd="1" destOrd="0" presId="urn:microsoft.com/office/officeart/2005/8/layout/hProcess7"/>
    <dgm:cxn modelId="{1C9471BD-324E-4934-86F9-B48A96824473}" type="presParOf" srcId="{B7EBDBEF-84CD-4C33-BAE4-CA4294EFC011}" destId="{53CC1F5F-1BE8-4809-A1DC-84B48980ABE5}" srcOrd="2" destOrd="0" presId="urn:microsoft.com/office/officeart/2005/8/layout/hProcess7"/>
    <dgm:cxn modelId="{F88650DF-FA29-413E-9546-58F20E819D62}" type="presParOf" srcId="{37F85746-EBA2-436B-9D20-47CA0A2D4451}" destId="{6BDC0ABB-59B3-4779-9783-E5AAFEE90BF2}" srcOrd="3" destOrd="0" presId="urn:microsoft.com/office/officeart/2005/8/layout/hProcess7"/>
    <dgm:cxn modelId="{5BF63620-A170-4C2B-B261-4FE6114B2892}" type="presParOf" srcId="{37F85746-EBA2-436B-9D20-47CA0A2D4451}" destId="{B4CAD781-BE12-466B-8106-5F65D4508712}" srcOrd="4" destOrd="0" presId="urn:microsoft.com/office/officeart/2005/8/layout/hProcess7"/>
    <dgm:cxn modelId="{F1FA292E-0CED-47D0-BF9F-333B52B6CF6B}" type="presParOf" srcId="{B4CAD781-BE12-466B-8106-5F65D4508712}" destId="{EC4C1110-782A-4822-9F36-218495AEC3D4}" srcOrd="0" destOrd="0" presId="urn:microsoft.com/office/officeart/2005/8/layout/hProcess7"/>
    <dgm:cxn modelId="{6AB0720B-2D40-49C4-99F6-492B78EEABB8}" type="presParOf" srcId="{B4CAD781-BE12-466B-8106-5F65D4508712}" destId="{538775F4-0E98-472A-87F2-C35A9B6D272A}" srcOrd="1" destOrd="0" presId="urn:microsoft.com/office/officeart/2005/8/layout/hProcess7"/>
    <dgm:cxn modelId="{24D3851C-CFAF-4536-AB21-DBF383DDF7CA}" type="presParOf" srcId="{B4CAD781-BE12-466B-8106-5F65D4508712}" destId="{A01CD47D-D7CC-4BA4-9442-65461AA20752}" srcOrd="2" destOrd="0" presId="urn:microsoft.com/office/officeart/2005/8/layout/hProcess7"/>
    <dgm:cxn modelId="{9F774344-D103-4030-B13B-C12E0F127BE9}" type="presParOf" srcId="{37F85746-EBA2-436B-9D20-47CA0A2D4451}" destId="{87438197-0200-484F-A6AA-E3FDD7825A4F}" srcOrd="5" destOrd="0" presId="urn:microsoft.com/office/officeart/2005/8/layout/hProcess7"/>
    <dgm:cxn modelId="{FE0A7156-9FFD-45AC-904F-34B9424E4F61}" type="presParOf" srcId="{37F85746-EBA2-436B-9D20-47CA0A2D4451}" destId="{B70B17A6-043E-49BF-970B-273E8DAFF65E}" srcOrd="6" destOrd="0" presId="urn:microsoft.com/office/officeart/2005/8/layout/hProcess7"/>
    <dgm:cxn modelId="{7F89C5E9-F1F2-4099-90F0-1B9332EC5CC0}" type="presParOf" srcId="{B70B17A6-043E-49BF-970B-273E8DAFF65E}" destId="{54E78DA6-3B94-4C4A-8941-5184AD3459BC}" srcOrd="0" destOrd="0" presId="urn:microsoft.com/office/officeart/2005/8/layout/hProcess7"/>
    <dgm:cxn modelId="{4D766815-988A-40E0-9596-90A5DB226190}" type="presParOf" srcId="{B70B17A6-043E-49BF-970B-273E8DAFF65E}" destId="{2BA1BA4C-2062-4F33-8AB4-6EC32B7374D7}" srcOrd="1" destOrd="0" presId="urn:microsoft.com/office/officeart/2005/8/layout/hProcess7"/>
    <dgm:cxn modelId="{4C663942-5965-4483-BEDA-A90E2F4A86FF}" type="presParOf" srcId="{B70B17A6-043E-49BF-970B-273E8DAFF65E}" destId="{58411610-1AE4-4BF1-B00A-0FA95A2736A1}" srcOrd="2" destOrd="0" presId="urn:microsoft.com/office/officeart/2005/8/layout/hProcess7"/>
    <dgm:cxn modelId="{AB5B87B7-82FA-4627-BEEF-5A7A607E1ABA}" type="presParOf" srcId="{37F85746-EBA2-436B-9D20-47CA0A2D4451}" destId="{EBD5BBE3-20EF-4183-95B5-F39D2CF27F7A}" srcOrd="7" destOrd="0" presId="urn:microsoft.com/office/officeart/2005/8/layout/hProcess7"/>
    <dgm:cxn modelId="{2F7879BA-9B81-4ECB-9082-E11E1A9EFBB2}" type="presParOf" srcId="{37F85746-EBA2-436B-9D20-47CA0A2D4451}" destId="{08A7C67C-E8A6-458D-B087-1D7F39C21066}" srcOrd="8" destOrd="0" presId="urn:microsoft.com/office/officeart/2005/8/layout/hProcess7"/>
    <dgm:cxn modelId="{9E0D5F5B-9290-4733-9DDF-1FCE20A7A1E4}" type="presParOf" srcId="{08A7C67C-E8A6-458D-B087-1D7F39C21066}" destId="{B53607C5-A35F-4573-B39D-B48D9DAAD3BE}" srcOrd="0" destOrd="0" presId="urn:microsoft.com/office/officeart/2005/8/layout/hProcess7"/>
    <dgm:cxn modelId="{39AE3417-B304-4ED9-804F-C2E3865A943C}" type="presParOf" srcId="{08A7C67C-E8A6-458D-B087-1D7F39C21066}" destId="{7C320C1A-A760-40F5-9ADC-2348FE54C19C}" srcOrd="1" destOrd="0" presId="urn:microsoft.com/office/officeart/2005/8/layout/hProcess7"/>
    <dgm:cxn modelId="{2733C020-8D04-4943-8A62-8D26176681FC}" type="presParOf" srcId="{08A7C67C-E8A6-458D-B087-1D7F39C21066}" destId="{E6A1D12A-B6F2-447C-8266-F3018AC85C93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2F3CE-B6EC-498D-8834-A007CEB8BD87}">
      <dsp:nvSpPr>
        <dsp:cNvPr id="0" name=""/>
        <dsp:cNvSpPr/>
      </dsp:nvSpPr>
      <dsp:spPr>
        <a:xfrm>
          <a:off x="433" y="712086"/>
          <a:ext cx="1864139" cy="2236967"/>
        </a:xfrm>
        <a:prstGeom prst="roundRect">
          <a:avLst>
            <a:gd name="adj" fmla="val 5000"/>
          </a:avLst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100" kern="1200" dirty="0"/>
        </a:p>
      </dsp:txBody>
      <dsp:txXfrm rot="16200000">
        <a:off x="-730309" y="1442829"/>
        <a:ext cx="1834313" cy="372827"/>
      </dsp:txXfrm>
    </dsp:sp>
    <dsp:sp modelId="{F8D9A9C0-13E9-461B-AFB7-ADF5E3B6B4DE}">
      <dsp:nvSpPr>
        <dsp:cNvPr id="0" name=""/>
        <dsp:cNvSpPr/>
      </dsp:nvSpPr>
      <dsp:spPr>
        <a:xfrm>
          <a:off x="373261" y="712086"/>
          <a:ext cx="1388784" cy="223696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0302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dirty="0" smtClean="0">
              <a:solidFill>
                <a:schemeClr val="tx1"/>
              </a:solidFill>
            </a:rPr>
            <a:t>DA FARE</a:t>
          </a:r>
          <a:endParaRPr lang="it-IT" sz="3800" kern="1200" dirty="0">
            <a:solidFill>
              <a:schemeClr val="tx1"/>
            </a:solidFill>
          </a:endParaRPr>
        </a:p>
      </dsp:txBody>
      <dsp:txXfrm>
        <a:off x="373261" y="712086"/>
        <a:ext cx="1388784" cy="2236967"/>
      </dsp:txXfrm>
    </dsp:sp>
    <dsp:sp modelId="{EC4C1110-782A-4822-9F36-218495AEC3D4}">
      <dsp:nvSpPr>
        <dsp:cNvPr id="0" name=""/>
        <dsp:cNvSpPr/>
      </dsp:nvSpPr>
      <dsp:spPr>
        <a:xfrm>
          <a:off x="1929817" y="712086"/>
          <a:ext cx="1864139" cy="2236967"/>
        </a:xfrm>
        <a:prstGeom prst="roundRect">
          <a:avLst>
            <a:gd name="adj" fmla="val 5000"/>
          </a:avLst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100" kern="1200" dirty="0"/>
        </a:p>
      </dsp:txBody>
      <dsp:txXfrm rot="16200000">
        <a:off x="1199074" y="1442829"/>
        <a:ext cx="1834313" cy="372827"/>
      </dsp:txXfrm>
    </dsp:sp>
    <dsp:sp modelId="{21482616-EBFD-47B1-BEB5-6B7DB5F79ECA}">
      <dsp:nvSpPr>
        <dsp:cNvPr id="0" name=""/>
        <dsp:cNvSpPr/>
      </dsp:nvSpPr>
      <dsp:spPr>
        <a:xfrm rot="5400000">
          <a:off x="1774868" y="2488762"/>
          <a:ext cx="328540" cy="2796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CD47D-D7CC-4BA4-9442-65461AA20752}">
      <dsp:nvSpPr>
        <dsp:cNvPr id="0" name=""/>
        <dsp:cNvSpPr/>
      </dsp:nvSpPr>
      <dsp:spPr>
        <a:xfrm>
          <a:off x="2302645" y="712086"/>
          <a:ext cx="1388784" cy="223696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0302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dirty="0" smtClean="0">
              <a:solidFill>
                <a:schemeClr val="tx1"/>
              </a:solidFill>
            </a:rPr>
            <a:t>IN CORSO</a:t>
          </a:r>
          <a:endParaRPr lang="it-IT" sz="3800" kern="1200" dirty="0">
            <a:solidFill>
              <a:schemeClr val="tx1"/>
            </a:solidFill>
          </a:endParaRPr>
        </a:p>
      </dsp:txBody>
      <dsp:txXfrm>
        <a:off x="2302645" y="712086"/>
        <a:ext cx="1388784" cy="2236967"/>
      </dsp:txXfrm>
    </dsp:sp>
    <dsp:sp modelId="{B53607C5-A35F-4573-B39D-B48D9DAAD3BE}">
      <dsp:nvSpPr>
        <dsp:cNvPr id="0" name=""/>
        <dsp:cNvSpPr/>
      </dsp:nvSpPr>
      <dsp:spPr>
        <a:xfrm>
          <a:off x="3859202" y="712086"/>
          <a:ext cx="1864139" cy="2236967"/>
        </a:xfrm>
        <a:prstGeom prst="roundRect">
          <a:avLst>
            <a:gd name="adj" fmla="val 5000"/>
          </a:avLst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100" kern="1200" dirty="0"/>
        </a:p>
      </dsp:txBody>
      <dsp:txXfrm rot="16200000">
        <a:off x="3128459" y="1442829"/>
        <a:ext cx="1834313" cy="372827"/>
      </dsp:txXfrm>
    </dsp:sp>
    <dsp:sp modelId="{2BA1BA4C-2062-4F33-8AB4-6EC32B7374D7}">
      <dsp:nvSpPr>
        <dsp:cNvPr id="0" name=""/>
        <dsp:cNvSpPr/>
      </dsp:nvSpPr>
      <dsp:spPr>
        <a:xfrm rot="5400000">
          <a:off x="3704252" y="2488762"/>
          <a:ext cx="328540" cy="27962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1D12A-B6F2-447C-8266-F3018AC85C93}">
      <dsp:nvSpPr>
        <dsp:cNvPr id="0" name=""/>
        <dsp:cNvSpPr/>
      </dsp:nvSpPr>
      <dsp:spPr>
        <a:xfrm>
          <a:off x="4232030" y="712086"/>
          <a:ext cx="1388784" cy="2236967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0302" rIns="0" bIns="0" numCol="1" spcCol="1270" anchor="t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800" kern="1200" dirty="0" smtClean="0">
              <a:solidFill>
                <a:schemeClr val="tx1"/>
              </a:solidFill>
            </a:rPr>
            <a:t>FATTO</a:t>
          </a:r>
          <a:endParaRPr lang="it-IT" sz="3800" kern="1200" dirty="0">
            <a:solidFill>
              <a:schemeClr val="tx1"/>
            </a:solidFill>
          </a:endParaRPr>
        </a:p>
      </dsp:txBody>
      <dsp:txXfrm>
        <a:off x="4232030" y="712086"/>
        <a:ext cx="1388784" cy="2236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28/10/2025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28/10/2025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A12D79-EC05-4D55-9246-D17989B4EC89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0BF4B27-996F-4C92-9C4A-AC58F77AC175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FF208E-18C9-4C69-8075-9E05D0FF95E3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52BB602-2041-468D-8ADE-81EC9E5ADBEF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49E84B7-3A8A-43C7-97AE-C4BCF7FBDB4F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660DE5AC-D3E5-48FC-AC48-36DED5071AD6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C737280-60E6-4F9E-87BA-68EB3C3D73C5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72F6EAB0-6530-426B-ABC4-DDDB680989A8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183C88C-B1A8-4F03-B99A-F85B5DAC8573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D7772E3-4499-4789-9B18-FB78084C7A38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0F4611-20FB-4D11-9C00-83952E558F3E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1C547E-46C6-4449-8569-5ABA6BDE62AC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A15968-C3AB-40C6-A69A-C60C4F6206C9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CEE748-95CB-4883-AFAD-F7E991EB51F2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7CF8438-8715-4C82-888E-E174889071A7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09DD9DF-5272-4FF4-AE1E-68239B034169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A47D99-6FD6-486E-B770-0FB6E6F0D824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5678FF-0886-400A-B6E4-F4F697E5ECE3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B7661F-3DBA-4C63-9F66-0A8B8CF97B09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FDDBEC2-A2C0-48F5-A045-FDED47EB54EF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s://www.sanmatteo.org/site/home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6643" y="758952"/>
            <a:ext cx="6353093" cy="2806369"/>
          </a:xfrm>
        </p:spPr>
        <p:txBody>
          <a:bodyPr/>
          <a:lstStyle/>
          <a:p>
            <a:r>
              <a:rPr lang="it-IT" dirty="0" smtClean="0">
                <a:solidFill>
                  <a:srgbClr val="304297"/>
                </a:solidFill>
              </a:rPr>
              <a:t>LEAN MANAGEMENT</a:t>
            </a:r>
            <a:endParaRPr lang="it-IT" dirty="0">
              <a:solidFill>
                <a:srgbClr val="304297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3621" y="4114218"/>
            <a:ext cx="6305384" cy="1279652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</a:rPr>
              <a:t>EUGENIA PELLEGRINO</a:t>
            </a:r>
            <a:endParaRPr lang="it-IT" b="1" dirty="0">
              <a:solidFill>
                <a:srgbClr val="C00000"/>
              </a:solidFill>
            </a:endParaRPr>
          </a:p>
          <a:p>
            <a:r>
              <a:rPr lang="it-IT" sz="1600" b="1" dirty="0" smtClean="0">
                <a:solidFill>
                  <a:schemeClr val="bg2">
                    <a:lumMod val="25000"/>
                  </a:schemeClr>
                </a:solidFill>
              </a:rPr>
              <a:t>FONDAZIONE IRCCS POLICLINICO SAN MATTEO - PAVIA</a:t>
            </a:r>
            <a:endParaRPr lang="it-IT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B64BD7C-7579-4631-993E-0ADAE4E9704E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1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965" y="0"/>
            <a:ext cx="6746035" cy="63929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751" y="4135726"/>
            <a:ext cx="1347333" cy="1005927"/>
          </a:xfrm>
          <a:prstGeom prst="rect">
            <a:avLst/>
          </a:prstGeom>
        </p:spPr>
      </p:pic>
      <p:sp>
        <p:nvSpPr>
          <p:cNvPr id="4" name="Callout con freccia in giù 3"/>
          <p:cNvSpPr/>
          <p:nvPr/>
        </p:nvSpPr>
        <p:spPr>
          <a:xfrm>
            <a:off x="10016836" y="1305098"/>
            <a:ext cx="2175164" cy="2585258"/>
          </a:xfrm>
          <a:prstGeom prst="downArrowCallout">
            <a:avLst/>
          </a:prstGeom>
          <a:noFill/>
          <a:ln>
            <a:solidFill>
              <a:srgbClr val="BE5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06393" y="456503"/>
            <a:ext cx="4937761" cy="1384995"/>
          </a:xfrm>
          <a:prstGeom prst="rect">
            <a:avLst/>
          </a:prstGeom>
          <a:solidFill>
            <a:srgbClr val="460000"/>
          </a:solidFill>
        </p:spPr>
        <p:txBody>
          <a:bodyPr wrap="square">
            <a:spAutoFit/>
          </a:bodyPr>
          <a:lstStyle/>
          <a:p>
            <a:pPr algn="just"/>
            <a:r>
              <a:rPr lang="it-IT" altLang="it-IT" sz="2800" dirty="0" smtClean="0">
                <a:solidFill>
                  <a:schemeClr val="bg1"/>
                </a:solidFill>
                <a:latin typeface="Google Sans"/>
              </a:rPr>
              <a:t>SPRECHI NEL PERCORSO DI </a:t>
            </a:r>
            <a:r>
              <a:rPr lang="it-IT" altLang="it-IT" sz="2800" b="1" dirty="0" smtClean="0">
                <a:solidFill>
                  <a:schemeClr val="bg1"/>
                </a:solidFill>
                <a:latin typeface="Google Sans"/>
              </a:rPr>
              <a:t>CHIRURGIA BARIATRICA</a:t>
            </a:r>
            <a:r>
              <a:rPr lang="it-IT" altLang="it-IT" sz="2400" b="1" dirty="0" smtClean="0">
                <a:solidFill>
                  <a:schemeClr val="bg1"/>
                </a:solidFill>
                <a:latin typeface="Google Sans"/>
              </a:rPr>
              <a:t> </a:t>
            </a:r>
            <a:endParaRPr lang="it-IT" altLang="it-IT" sz="2800" b="1" dirty="0" smtClean="0">
              <a:solidFill>
                <a:schemeClr val="bg1"/>
              </a:solidFill>
              <a:latin typeface="Google Sans"/>
            </a:endParaRPr>
          </a:p>
          <a:p>
            <a:pPr algn="just"/>
            <a:r>
              <a:rPr lang="it-IT" altLang="it-IT" sz="2800" dirty="0" smtClean="0">
                <a:solidFill>
                  <a:schemeClr val="bg1"/>
                </a:solidFill>
                <a:latin typeface="Google Sans"/>
              </a:rPr>
              <a:t>secondo </a:t>
            </a:r>
            <a:r>
              <a:rPr lang="it-IT" altLang="it-IT" sz="2800" dirty="0">
                <a:solidFill>
                  <a:schemeClr val="bg1"/>
                </a:solidFill>
                <a:latin typeface="Google Sans"/>
              </a:rPr>
              <a:t>gli otto tipi di "Muda" 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75673" y="3566857"/>
            <a:ext cx="4420925" cy="15600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600" dirty="0" smtClean="0">
              <a:solidFill>
                <a:srgbClr val="460000"/>
              </a:solidFill>
            </a:endParaRPr>
          </a:p>
          <a:p>
            <a:r>
              <a:rPr lang="it-IT" sz="1600" b="1" dirty="0" smtClean="0">
                <a:solidFill>
                  <a:srgbClr val="460000"/>
                </a:solidFill>
              </a:rPr>
              <a:t>7 MUDA</a:t>
            </a:r>
            <a:r>
              <a:rPr lang="it-IT" sz="1600" dirty="0" smtClean="0">
                <a:solidFill>
                  <a:srgbClr val="460000"/>
                </a:solidFill>
              </a:rPr>
              <a:t>= VERSIONE CLASSICA TOYOTA</a:t>
            </a:r>
          </a:p>
          <a:p>
            <a:r>
              <a:rPr lang="it-IT" sz="1600" b="1" dirty="0" smtClean="0">
                <a:solidFill>
                  <a:srgbClr val="460000"/>
                </a:solidFill>
              </a:rPr>
              <a:t>8 MUDA</a:t>
            </a:r>
            <a:r>
              <a:rPr lang="it-IT" sz="1600" dirty="0" smtClean="0">
                <a:solidFill>
                  <a:srgbClr val="460000"/>
                </a:solidFill>
              </a:rPr>
              <a:t>= VERSIONE MODERNA </a:t>
            </a:r>
          </a:p>
          <a:p>
            <a:r>
              <a:rPr lang="it-IT" sz="1600" b="1" dirty="0" smtClean="0">
                <a:solidFill>
                  <a:srgbClr val="460000"/>
                </a:solidFill>
              </a:rPr>
              <a:t>6 MUDA</a:t>
            </a:r>
            <a:r>
              <a:rPr lang="it-IT" sz="1600" dirty="0" smtClean="0">
                <a:solidFill>
                  <a:srgbClr val="460000"/>
                </a:solidFill>
              </a:rPr>
              <a:t>= VERSIONE SEMPLIFICATA PER APPLICAZIONI CLINICHE FORMATIVE</a:t>
            </a:r>
          </a:p>
          <a:p>
            <a:r>
              <a:rPr lang="it-IT" sz="1600" b="1" dirty="0" smtClean="0">
                <a:solidFill>
                  <a:srgbClr val="460000"/>
                </a:solidFill>
              </a:rPr>
              <a:t>5 MUDA</a:t>
            </a:r>
            <a:r>
              <a:rPr lang="it-IT" sz="1600" dirty="0" smtClean="0">
                <a:solidFill>
                  <a:srgbClr val="460000"/>
                </a:solidFill>
              </a:rPr>
              <a:t>= SESSIONI DI MIGLIORAMENTO RAPIDO</a:t>
            </a:r>
            <a:endParaRPr lang="it-IT" sz="1600" dirty="0">
              <a:solidFill>
                <a:srgbClr val="46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93" y="5297121"/>
            <a:ext cx="5065322" cy="85961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025718" y="87171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Immaginando ….</a:t>
            </a:r>
            <a:endParaRPr lang="it-IT" i="1" dirty="0"/>
          </a:p>
        </p:txBody>
      </p:sp>
      <p:sp>
        <p:nvSpPr>
          <p:cNvPr id="12" name="Rettangolo 11"/>
          <p:cNvSpPr/>
          <p:nvPr/>
        </p:nvSpPr>
        <p:spPr>
          <a:xfrm>
            <a:off x="704188" y="2096771"/>
            <a:ext cx="3942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Cosa misuro?</a:t>
            </a:r>
            <a:endParaRPr lang="it-IT" sz="5400" b="0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978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13468" y="182880"/>
            <a:ext cx="8825948" cy="1319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/>
          </a:p>
          <a:p>
            <a:pPr algn="ctr"/>
            <a:r>
              <a:rPr lang="it-IT" sz="2800" b="1" dirty="0" smtClean="0">
                <a:solidFill>
                  <a:schemeClr val="bg2">
                    <a:lumMod val="50000"/>
                  </a:schemeClr>
                </a:solidFill>
              </a:rPr>
              <a:t>COME OTTIMIZZARE SPAZI E ATTREZZATURE</a:t>
            </a:r>
          </a:p>
          <a:p>
            <a:pPr algn="ctr"/>
            <a:r>
              <a:rPr lang="it-IT" sz="2800" b="1" dirty="0" smtClean="0">
                <a:solidFill>
                  <a:schemeClr val="bg2">
                    <a:lumMod val="50000"/>
                  </a:schemeClr>
                </a:solidFill>
              </a:rPr>
              <a:t> RIDUCENDO GLI SPRECHI </a:t>
            </a:r>
          </a:p>
          <a:p>
            <a:pPr algn="ctr"/>
            <a:endParaRPr lang="it-IT" sz="28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013414"/>
              </p:ext>
            </p:extLst>
          </p:nvPr>
        </p:nvGraphicFramePr>
        <p:xfrm>
          <a:off x="413469" y="1753337"/>
          <a:ext cx="8134185" cy="3780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395">
                  <a:extLst>
                    <a:ext uri="{9D8B030D-6E8A-4147-A177-3AD203B41FA5}">
                      <a16:colId xmlns:a16="http://schemas.microsoft.com/office/drawing/2014/main" val="3524804971"/>
                    </a:ext>
                  </a:extLst>
                </a:gridCol>
                <a:gridCol w="2711395">
                  <a:extLst>
                    <a:ext uri="{9D8B030D-6E8A-4147-A177-3AD203B41FA5}">
                      <a16:colId xmlns:a16="http://schemas.microsoft.com/office/drawing/2014/main" val="2326995545"/>
                    </a:ext>
                  </a:extLst>
                </a:gridCol>
                <a:gridCol w="2711395">
                  <a:extLst>
                    <a:ext uri="{9D8B030D-6E8A-4147-A177-3AD203B41FA5}">
                      <a16:colId xmlns:a16="http://schemas.microsoft.com/office/drawing/2014/main" val="1880417995"/>
                    </a:ext>
                  </a:extLst>
                </a:gridCol>
              </a:tblGrid>
              <a:tr h="547437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FASE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OBIETTIVO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solidFill>
                            <a:schemeClr val="tx1"/>
                          </a:solidFill>
                        </a:rPr>
                        <a:t>STRUMENTI LEAN</a:t>
                      </a:r>
                      <a:endParaRPr lang="it-IT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102328"/>
                  </a:ext>
                </a:extLst>
              </a:tr>
              <a:tr h="605062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1. ANALISI STATO ATTUALE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CAPIRE DOVE SI «SPRECA»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VSM, OSSERVAZIONI , NON CONFORMITA’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177016"/>
                  </a:ext>
                </a:extLst>
              </a:tr>
              <a:tr h="34575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2. DEFINIZIONE OBIETTIVI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STABILIRE TARGET COMPLETI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SMART GOALS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654266"/>
                  </a:ext>
                </a:extLst>
              </a:tr>
              <a:tr h="34575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3. 5S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ORGANIZZARE E STANDARDIZZARE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CHECK LIST 5S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420505"/>
                  </a:ext>
                </a:extLst>
              </a:tr>
              <a:tr h="605062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4. LAYOUT OTTIMIZZATO 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RIDURRE SPRECHI DI SPAZI E MOVIMENTO 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FLUSSO CONTINUO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111044"/>
                  </a:ext>
                </a:extLst>
              </a:tr>
              <a:tr h="34575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5. MIGLIORAMENTO CONTINUO 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MANTENERE E PERFEZIONARE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KAIZEN, PDCA (Plan</a:t>
                      </a:r>
                      <a:r>
                        <a:rPr lang="it-IT" sz="1600" baseline="0" dirty="0" smtClean="0"/>
                        <a:t> Do </a:t>
                      </a:r>
                      <a:r>
                        <a:rPr lang="it-IT" sz="1600" baseline="0" dirty="0" err="1" smtClean="0"/>
                        <a:t>Check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Act</a:t>
                      </a:r>
                      <a:r>
                        <a:rPr lang="it-IT" sz="1600" baseline="0" dirty="0" smtClean="0"/>
                        <a:t>)</a:t>
                      </a:r>
                      <a:endParaRPr lang="it-IT" sz="1600" dirty="0"/>
                    </a:p>
                  </a:txBody>
                  <a:tcPr>
                    <a:solidFill>
                      <a:srgbClr val="F8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777051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697" y="883129"/>
            <a:ext cx="2883532" cy="198182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654" y="3115495"/>
            <a:ext cx="3931681" cy="24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56538" y="259030"/>
            <a:ext cx="2578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/>
              <a:t>STRUMENTI </a:t>
            </a:r>
            <a:endParaRPr lang="it-IT" sz="36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17" y="1209517"/>
            <a:ext cx="4231904" cy="4231904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3574472" y="1818126"/>
            <a:ext cx="299260" cy="1911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9" name="Diagramma 18"/>
          <p:cNvGraphicFramePr/>
          <p:nvPr>
            <p:extLst>
              <p:ext uri="{D42A27DB-BD31-4B8C-83A1-F6EECF244321}">
                <p14:modId xmlns:p14="http://schemas.microsoft.com/office/powerpoint/2010/main" val="2669931270"/>
              </p:ext>
            </p:extLst>
          </p:nvPr>
        </p:nvGraphicFramePr>
        <p:xfrm>
          <a:off x="6002251" y="2822786"/>
          <a:ext cx="5723775" cy="3661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Immagin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8827" y="1810994"/>
            <a:ext cx="3028950" cy="1514475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6683433" y="731520"/>
            <a:ext cx="4139738" cy="764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mtClean="0"/>
              <a:t>EX. </a:t>
            </a:r>
            <a:r>
              <a:rPr lang="it-IT" dirty="0" smtClean="0"/>
              <a:t>GESTIONE SCORTE MAGAZZINO PRESIDI E FARMACI</a:t>
            </a:r>
            <a:endParaRPr lang="it-IT" dirty="0"/>
          </a:p>
        </p:txBody>
      </p:sp>
      <p:sp>
        <p:nvSpPr>
          <p:cNvPr id="24" name="Ovale 23"/>
          <p:cNvSpPr/>
          <p:nvPr/>
        </p:nvSpPr>
        <p:spPr>
          <a:xfrm>
            <a:off x="731520" y="4438997"/>
            <a:ext cx="1105593" cy="781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63" y="1235641"/>
            <a:ext cx="4230991" cy="42370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18" y="204174"/>
            <a:ext cx="2926334" cy="963251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1770611" y="4472247"/>
            <a:ext cx="1105593" cy="781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6059978" y="1305098"/>
            <a:ext cx="5394960" cy="5569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LIVELLARE LA PRODUTTIVITA’ </a:t>
            </a:r>
            <a:endParaRPr lang="it-IT" b="1" dirty="0"/>
          </a:p>
        </p:txBody>
      </p:sp>
      <p:sp>
        <p:nvSpPr>
          <p:cNvPr id="6" name="Freccia in giù 5"/>
          <p:cNvSpPr/>
          <p:nvPr/>
        </p:nvSpPr>
        <p:spPr>
          <a:xfrm>
            <a:off x="8553796" y="1978429"/>
            <a:ext cx="307571" cy="113053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6109854" y="3208712"/>
            <a:ext cx="5195454" cy="252706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564905" y="3978567"/>
            <a:ext cx="4592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EVITARE PICCHI DI SOVRACCARICO</a:t>
            </a:r>
          </a:p>
          <a:p>
            <a:endParaRPr lang="it-IT" dirty="0"/>
          </a:p>
          <a:p>
            <a:r>
              <a:rPr lang="it-IT" sz="1400" dirty="0" smtClean="0"/>
              <a:t>Ex. Attività organizzate solo in alcuni giorni  </a:t>
            </a:r>
            <a:endParaRPr lang="it-IT" sz="1400" dirty="0"/>
          </a:p>
        </p:txBody>
      </p:sp>
      <p:sp>
        <p:nvSpPr>
          <p:cNvPr id="9" name="Ovale 8"/>
          <p:cNvSpPr/>
          <p:nvPr/>
        </p:nvSpPr>
        <p:spPr>
          <a:xfrm>
            <a:off x="3566159" y="1882832"/>
            <a:ext cx="299260" cy="1911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25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01" y="1227329"/>
            <a:ext cx="4230991" cy="42370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18" y="204174"/>
            <a:ext cx="2926334" cy="963251"/>
          </a:xfrm>
          <a:prstGeom prst="rect">
            <a:avLst/>
          </a:prstGeom>
        </p:spPr>
      </p:pic>
      <p:sp>
        <p:nvSpPr>
          <p:cNvPr id="9" name="Ovale 8"/>
          <p:cNvSpPr/>
          <p:nvPr/>
        </p:nvSpPr>
        <p:spPr>
          <a:xfrm>
            <a:off x="2762596" y="4422368"/>
            <a:ext cx="1105593" cy="781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121395" y="1232859"/>
            <a:ext cx="302198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SMED</a:t>
            </a:r>
          </a:p>
          <a:p>
            <a:r>
              <a:rPr lang="it-IT" dirty="0" smtClean="0"/>
              <a:t>Single Minute Exchange of Die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170" y="1867584"/>
            <a:ext cx="317019" cy="213378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>
          <a:xfrm>
            <a:off x="5018549" y="2244433"/>
            <a:ext cx="3543559" cy="25686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Strumento utilizzato per effettuare un cambio di produzione nel minor tempo 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Ex. Ridurre i tempi tra una visita e l’altra:</a:t>
            </a:r>
          </a:p>
          <a:p>
            <a:pPr algn="ctr"/>
            <a:endParaRPr lang="it-IT" dirty="0" smtClean="0"/>
          </a:p>
          <a:p>
            <a:pPr algn="ctr"/>
            <a:r>
              <a:rPr lang="it-IT" dirty="0" smtClean="0"/>
              <a:t>PRESE 3 AZIONI PER VISITA</a:t>
            </a:r>
          </a:p>
          <a:p>
            <a:pPr marL="285750" indent="-285750" algn="ctr">
              <a:buFontTx/>
              <a:buChar char="-"/>
            </a:pPr>
            <a:endParaRPr lang="it-IT" sz="14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005" y="936384"/>
            <a:ext cx="2308860" cy="1219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005" y="2766836"/>
            <a:ext cx="2308860" cy="115807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8005" y="4555122"/>
            <a:ext cx="2308860" cy="12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25" y="990416"/>
            <a:ext cx="4230991" cy="423708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54" y="204174"/>
            <a:ext cx="2926334" cy="963251"/>
          </a:xfrm>
          <a:prstGeom prst="rect">
            <a:avLst/>
          </a:prstGeom>
        </p:spPr>
      </p:pic>
      <p:sp>
        <p:nvSpPr>
          <p:cNvPr id="4" name="Ovale 3"/>
          <p:cNvSpPr/>
          <p:nvPr/>
        </p:nvSpPr>
        <p:spPr>
          <a:xfrm>
            <a:off x="3337686" y="4192841"/>
            <a:ext cx="1105593" cy="781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3167147" y="1554480"/>
            <a:ext cx="315885" cy="2618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187142" y="990416"/>
            <a:ext cx="4547062" cy="904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IL RITMO IDEALE DI LAVORO: </a:t>
            </a:r>
          </a:p>
          <a:p>
            <a:pPr algn="ctr"/>
            <a:r>
              <a:rPr lang="it-IT" dirty="0" smtClean="0"/>
              <a:t>mantenimento del flusso regolare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187142" y="2104245"/>
            <a:ext cx="7164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Ex.</a:t>
            </a:r>
          </a:p>
          <a:p>
            <a:endParaRPr lang="it-IT" dirty="0"/>
          </a:p>
          <a:p>
            <a:r>
              <a:rPr lang="it-IT" sz="2400" b="1" dirty="0" smtClean="0"/>
              <a:t>STIMA: 60 PRESTAZIONI IN 3 ORE (180 MINUTI)</a:t>
            </a:r>
          </a:p>
          <a:p>
            <a:endParaRPr lang="it-IT" sz="2400" b="1" dirty="0"/>
          </a:p>
          <a:p>
            <a:r>
              <a:rPr lang="it-IT" sz="2400" b="1" dirty="0" smtClean="0"/>
              <a:t>Take Time: 180:60=3min/pz</a:t>
            </a:r>
            <a:endParaRPr lang="it-IT" sz="24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700" y="4283644"/>
            <a:ext cx="2117850" cy="16361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577" y="4217792"/>
            <a:ext cx="1575868" cy="15758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472" y="4448175"/>
            <a:ext cx="2164948" cy="1239196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5317988" y="4109714"/>
            <a:ext cx="482139" cy="4936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A</a:t>
            </a:r>
            <a:endParaRPr lang="it-IT" b="1" dirty="0"/>
          </a:p>
        </p:txBody>
      </p:sp>
      <p:sp>
        <p:nvSpPr>
          <p:cNvPr id="13" name="Ovale 12"/>
          <p:cNvSpPr/>
          <p:nvPr/>
        </p:nvSpPr>
        <p:spPr>
          <a:xfrm>
            <a:off x="7568677" y="4109714"/>
            <a:ext cx="482139" cy="4936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B</a:t>
            </a:r>
            <a:endParaRPr lang="it-IT" b="1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1076" y="4077905"/>
            <a:ext cx="576536" cy="553652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9819366" y="4109714"/>
            <a:ext cx="227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</a:rPr>
              <a:t>c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20" name="Pentagono 19"/>
          <p:cNvSpPr/>
          <p:nvPr/>
        </p:nvSpPr>
        <p:spPr>
          <a:xfrm>
            <a:off x="7427012" y="4823704"/>
            <a:ext cx="2901141" cy="356245"/>
          </a:xfrm>
          <a:prstGeom prst="homeP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OBIETTIVO AZIENDALE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05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37" y="3102815"/>
            <a:ext cx="11327350" cy="1469185"/>
          </a:xfrm>
          <a:prstGeom prst="rect">
            <a:avLst/>
          </a:prstGeom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37" y="284471"/>
            <a:ext cx="4641699" cy="274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reccia in giù 4"/>
          <p:cNvSpPr/>
          <p:nvPr/>
        </p:nvSpPr>
        <p:spPr>
          <a:xfrm>
            <a:off x="2665890" y="1770610"/>
            <a:ext cx="191192" cy="1407048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824" y="4843723"/>
            <a:ext cx="1362423" cy="1095388"/>
          </a:xfrm>
          <a:prstGeom prst="rect">
            <a:avLst/>
          </a:prstGeom>
        </p:spPr>
      </p:pic>
      <p:sp>
        <p:nvSpPr>
          <p:cNvPr id="8" name="Freccia angolare bidirezionale 7"/>
          <p:cNvSpPr/>
          <p:nvPr/>
        </p:nvSpPr>
        <p:spPr>
          <a:xfrm rot="5400000">
            <a:off x="3504900" y="4384967"/>
            <a:ext cx="1013067" cy="1653150"/>
          </a:xfrm>
          <a:prstGeom prst="leftUpArrow">
            <a:avLst>
              <a:gd name="adj1" fmla="val 5979"/>
              <a:gd name="adj2" fmla="val 25000"/>
              <a:gd name="adj3" fmla="val 25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7032567" y="5391417"/>
            <a:ext cx="4995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TRA LE PRINCIPALI AZIONI DI MIGLIORAMENTO</a:t>
            </a:r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1" y="454128"/>
            <a:ext cx="3111060" cy="1829270"/>
          </a:xfrm>
          <a:prstGeom prst="rect">
            <a:avLst/>
          </a:prstGeom>
        </p:spPr>
      </p:pic>
      <p:sp>
        <p:nvSpPr>
          <p:cNvPr id="13" name="Freccia a destra 12"/>
          <p:cNvSpPr/>
          <p:nvPr/>
        </p:nvSpPr>
        <p:spPr>
          <a:xfrm rot="16200000">
            <a:off x="8321024" y="2741224"/>
            <a:ext cx="698301" cy="141318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7913717" y="321119"/>
            <a:ext cx="1654232" cy="2072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2309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480" y="2493850"/>
            <a:ext cx="3290183" cy="218946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702" y="243509"/>
            <a:ext cx="3882798" cy="218163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74641" y="3588583"/>
            <a:ext cx="58195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Uno studio tedesco evidenzia che le Sale Operatorie generano </a:t>
            </a:r>
          </a:p>
          <a:p>
            <a:r>
              <a:rPr lang="it-IT" dirty="0" smtClean="0"/>
              <a:t>Tra il 20 -33% dei rifiuti ospedalieri di cui oltre il </a:t>
            </a:r>
          </a:p>
          <a:p>
            <a:endParaRPr lang="it-IT" dirty="0"/>
          </a:p>
          <a:p>
            <a:pPr algn="ctr"/>
            <a:r>
              <a:rPr lang="it-IT" sz="6600" b="1" dirty="0" smtClean="0"/>
              <a:t>50%</a:t>
            </a:r>
          </a:p>
          <a:p>
            <a:pPr algn="ctr"/>
            <a:r>
              <a:rPr lang="it-IT" dirty="0" smtClean="0"/>
              <a:t>Rifiuti potenzialmente riciclabili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74642" y="691763"/>
            <a:ext cx="61861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LIMITI</a:t>
            </a:r>
          </a:p>
          <a:p>
            <a:pPr algn="just"/>
            <a:r>
              <a:rPr lang="it-IT" sz="2000" dirty="0" smtClean="0"/>
              <a:t>Poche evidenze scientifiche che misurino  MUDA e ne diano un </a:t>
            </a:r>
            <a:r>
              <a:rPr lang="it-IT" sz="2000" i="1" dirty="0" smtClean="0"/>
              <a:t>ranking quantitativo </a:t>
            </a:r>
            <a:r>
              <a:rPr lang="it-IT" sz="2000" dirty="0" smtClean="0"/>
              <a:t>specifico per l’area chirurgica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42" y="4411773"/>
            <a:ext cx="1705155" cy="123365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31" y="2225970"/>
            <a:ext cx="2771775" cy="13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7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29856" y="2478547"/>
            <a:ext cx="4876680" cy="475142"/>
          </a:xfrm>
        </p:spPr>
        <p:txBody>
          <a:bodyPr>
            <a:noAutofit/>
          </a:bodyPr>
          <a:lstStyle/>
          <a:p>
            <a:pPr algn="ctr"/>
            <a:r>
              <a:rPr lang="it-IT" sz="2400" b="0" i="1" dirty="0" smtClean="0"/>
              <a:t>Ringrazio per l’attenzione </a:t>
            </a:r>
            <a:endParaRPr lang="it-IT" sz="2400" b="0" i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332" y="355263"/>
            <a:ext cx="2143125" cy="21431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332" y="2917852"/>
            <a:ext cx="2145978" cy="214597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975715" y="3740080"/>
            <a:ext cx="277090" cy="14131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715" y="3810738"/>
            <a:ext cx="292633" cy="10973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4126188" y="1013317"/>
            <a:ext cx="3439478" cy="1049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Una visione pessimistica vede la difficoltà in ogni opportunità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4126188" y="3449355"/>
            <a:ext cx="3439478" cy="102325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Una visione ottimistica vede l’opportunità in ogni difficoltà</a:t>
            </a:r>
            <a:endParaRPr lang="it-IT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305B6F1-7A9B-44CB-8805-741F55CEF8B8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/>
          <a:p>
            <a:pPr rtl="0"/>
            <a:r>
              <a:rPr lang="it-IT" noProof="0" smtClean="0">
                <a:solidFill>
                  <a:schemeClr val="bg1"/>
                </a:solidFill>
              </a:rPr>
              <a:t>Eugenia Pellegrino</a:t>
            </a:r>
            <a:endParaRPr lang="it-IT" noProof="0" dirty="0">
              <a:solidFill>
                <a:schemeClr val="bg1"/>
              </a:solidFill>
            </a:endParaRPr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18</a:t>
            </a:fld>
            <a:endParaRPr lang="it-IT" noProof="0" dirty="0"/>
          </a:p>
        </p:txBody>
      </p:sp>
      <p:sp>
        <p:nvSpPr>
          <p:cNvPr id="20" name="Rettangolo 19"/>
          <p:cNvSpPr/>
          <p:nvPr/>
        </p:nvSpPr>
        <p:spPr>
          <a:xfrm>
            <a:off x="7498080" y="4528457"/>
            <a:ext cx="3940233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i="1" dirty="0" smtClean="0">
                <a:solidFill>
                  <a:schemeClr val="tx1"/>
                </a:solidFill>
                <a:latin typeface="Brush Script MT" panose="03060802040406070304" pitchFamily="66" charset="0"/>
              </a:rPr>
              <a:t>Eugenia Pellegrino</a:t>
            </a:r>
          </a:p>
          <a:p>
            <a:pPr algn="ctr"/>
            <a:r>
              <a:rPr lang="it-IT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S.C. Qualità Risk Managment e Contenzioso</a:t>
            </a:r>
          </a:p>
          <a:p>
            <a:pPr algn="ctr"/>
            <a:r>
              <a:rPr lang="it-IT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Direttore Lorenzo Polo</a:t>
            </a:r>
          </a:p>
          <a:p>
            <a:pPr algn="ctr"/>
            <a:r>
              <a:rPr lang="it-IT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Fondazione I.R.C.C.S. Policlinico San Matteo Pavia</a:t>
            </a:r>
          </a:p>
          <a:p>
            <a:pPr algn="ctr"/>
            <a:r>
              <a:rPr lang="it-IT" sz="1200" dirty="0" smtClean="0">
                <a:solidFill>
                  <a:schemeClr val="tx1"/>
                </a:solidFill>
              </a:rPr>
              <a:t> </a:t>
            </a:r>
            <a:endParaRPr lang="it-I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0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5599" y="286603"/>
            <a:ext cx="5901267" cy="677673"/>
          </a:xfrm>
        </p:spPr>
        <p:txBody>
          <a:bodyPr>
            <a:noAutofit/>
          </a:bodyPr>
          <a:lstStyle/>
          <a:p>
            <a:r>
              <a:rPr lang="it-IT" sz="2000" dirty="0" smtClean="0"/>
              <a:t>IL CONTESTO AZIENDALE </a:t>
            </a:r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8CEE748-95CB-4883-AFAD-F7E991EB51F2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/>
              <a:t>Eugenia Pellegrino</a:t>
            </a:r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2</a:t>
            </a:fld>
            <a:endParaRPr lang="it-IT" noProof="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705"/>
            <a:ext cx="3049550" cy="489619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28" y="1037325"/>
            <a:ext cx="3439852" cy="396219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091130" y="5072565"/>
            <a:ext cx="26308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hlinkClick r:id="rId4"/>
              </a:rPr>
              <a:t>https://</a:t>
            </a:r>
            <a:r>
              <a:rPr lang="it-IT" sz="1050" dirty="0" smtClean="0">
                <a:hlinkClick r:id="rId4"/>
              </a:rPr>
              <a:t>www.sanmatteo.org/site/home.html</a:t>
            </a:r>
            <a:endParaRPr lang="it-IT" sz="1050" dirty="0" smtClean="0"/>
          </a:p>
          <a:p>
            <a:endParaRPr lang="it-IT" sz="105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833" y="286603"/>
            <a:ext cx="4553834" cy="5795063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9063613" y="3160207"/>
            <a:ext cx="577780" cy="6631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arrotondato 2"/>
          <p:cNvSpPr/>
          <p:nvPr/>
        </p:nvSpPr>
        <p:spPr>
          <a:xfrm>
            <a:off x="10765675" y="521530"/>
            <a:ext cx="881150" cy="207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POAS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09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29" t="23896" r="16284" b="7406"/>
          <a:stretch/>
        </p:blipFill>
        <p:spPr>
          <a:xfrm>
            <a:off x="3738932" y="3521569"/>
            <a:ext cx="4386554" cy="25248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20866" t="24454" r="21805" b="5794"/>
          <a:stretch/>
        </p:blipFill>
        <p:spPr>
          <a:xfrm>
            <a:off x="8726189" y="3809340"/>
            <a:ext cx="2848236" cy="19492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20230" t="18049" r="22777" b="5255"/>
          <a:stretch/>
        </p:blipFill>
        <p:spPr>
          <a:xfrm>
            <a:off x="3920308" y="152048"/>
            <a:ext cx="3926724" cy="317062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408" y="0"/>
            <a:ext cx="3983485" cy="196791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/>
          <a:srcRect l="3405" t="22422" r="36984" b="28300"/>
          <a:stretch/>
        </p:blipFill>
        <p:spPr>
          <a:xfrm>
            <a:off x="8196160" y="1967918"/>
            <a:ext cx="3750733" cy="174413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/>
          <a:srcRect l="23257" t="28235" r="24954" b="6092"/>
          <a:stretch/>
        </p:blipFill>
        <p:spPr>
          <a:xfrm>
            <a:off x="231137" y="3322671"/>
            <a:ext cx="3841330" cy="2740016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31137" y="1967918"/>
            <a:ext cx="11715756" cy="36317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2">
                    <a:lumMod val="75000"/>
                  </a:schemeClr>
                </a:solidFill>
              </a:rPr>
              <a:t>IN SINTESI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dirty="0" smtClean="0"/>
              <a:t>La </a:t>
            </a:r>
            <a:r>
              <a:rPr lang="it-IT" sz="2000" dirty="0"/>
              <a:t>metodologia Lean e affini sono conosciute e applicate in </a:t>
            </a:r>
            <a:r>
              <a:rPr lang="it-IT" sz="2000" dirty="0" smtClean="0"/>
              <a:t>vari </a:t>
            </a:r>
            <a:r>
              <a:rPr lang="it-IT" sz="2000" dirty="0"/>
              <a:t>ambiti della </a:t>
            </a:r>
            <a:r>
              <a:rPr lang="it-IT" sz="2000" dirty="0" smtClean="0"/>
              <a:t>Sanità Italiana</a:t>
            </a:r>
            <a:r>
              <a:rPr lang="it-IT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smtClean="0"/>
              <a:t> I </a:t>
            </a:r>
            <a:r>
              <a:rPr lang="it-IT" sz="2000" dirty="0"/>
              <a:t>percorsi clinici sono ben definiti dalle linee guida nazionali.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smtClean="0"/>
              <a:t> Esistono </a:t>
            </a:r>
            <a:r>
              <a:rPr lang="it-IT" sz="2000" dirty="0"/>
              <a:t>criticità riconosciute, come la gestione del follow-up e le barriere percepite, che potrebbero </a:t>
            </a:r>
            <a:r>
              <a:rPr lang="it-IT" sz="2000" dirty="0" smtClean="0"/>
              <a:t>  beneficiare </a:t>
            </a:r>
            <a:r>
              <a:rPr lang="it-IT" sz="2000" dirty="0"/>
              <a:t>di un approccio di ottimizzazione dei processi come il Lean</a:t>
            </a:r>
            <a:r>
              <a:rPr lang="it-IT" sz="2000" dirty="0" smtClean="0"/>
              <a:t>.</a:t>
            </a:r>
          </a:p>
          <a:p>
            <a:endParaRPr lang="it-IT" dirty="0"/>
          </a:p>
          <a:p>
            <a:r>
              <a:rPr lang="it-IT" sz="2800" b="1" dirty="0"/>
              <a:t>Sono stati intrapresi percorsi di miglioramento che hanno punti in comune con la filosofia Lean, come il programma </a:t>
            </a:r>
            <a:r>
              <a:rPr lang="it-IT" sz="2800" b="1" dirty="0" smtClean="0"/>
              <a:t>ERAS </a:t>
            </a:r>
          </a:p>
          <a:p>
            <a:endParaRPr lang="it-IT" b="1" dirty="0"/>
          </a:p>
          <a:p>
            <a:endParaRPr lang="it-IT" b="1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2993" y="198978"/>
            <a:ext cx="1497677" cy="1517826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 flipV="1">
            <a:off x="2190307" y="1584251"/>
            <a:ext cx="520325" cy="265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>
            <a:off x="7154744" y="4656189"/>
            <a:ext cx="878019" cy="220133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998" y="4519358"/>
            <a:ext cx="1841152" cy="521769"/>
          </a:xfrm>
          <a:prstGeom prst="rect">
            <a:avLst/>
          </a:prstGeom>
          <a:ln>
            <a:noFill/>
          </a:ln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D028FC-8002-48D2-8C4B-E3937DB31C58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>
                <a:solidFill>
                  <a:schemeClr val="bg1"/>
                </a:solidFill>
              </a:rPr>
              <a:t>Eugenia Pellegrino</a:t>
            </a:r>
            <a:endParaRPr lang="it-IT" noProof="0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3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018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01356" y="306992"/>
            <a:ext cx="6523265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it-IT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it-IT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it-IT" sz="60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it-IT" sz="600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Quesiti chiave:</a:t>
            </a:r>
          </a:p>
          <a:p>
            <a:endParaRPr lang="it-IT" sz="2400" dirty="0" smtClean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it-IT" sz="240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it-IT" sz="2400" dirty="0" smtClean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it-IT" sz="24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  <a:r>
              <a:rPr lang="it-IT" sz="24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erché affrontiamo questo tema?</a:t>
            </a:r>
          </a:p>
          <a:p>
            <a:pPr marL="457200" indent="-457200">
              <a:buAutoNum type="arabicPeriod"/>
            </a:pPr>
            <a:r>
              <a:rPr lang="it-IT" sz="2400" dirty="0" smtClean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Qual è il problema o la sfida?</a:t>
            </a:r>
          </a:p>
          <a:p>
            <a:endParaRPr lang="it-IT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endParaRPr lang="it-IT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endParaRPr lang="it-IT" sz="2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422" y="118053"/>
            <a:ext cx="6458189" cy="5579302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7543232" y="2153324"/>
            <a:ext cx="2258568" cy="15087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75B670A-AEF2-45F9-A449-CD4FAE34E301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>
                <a:solidFill>
                  <a:schemeClr val="bg1"/>
                </a:solidFill>
              </a:rPr>
              <a:t>Eugenia Pellegrino</a:t>
            </a:r>
            <a:endParaRPr lang="it-IT" noProof="0" dirty="0">
              <a:solidFill>
                <a:schemeClr val="bg1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4</a:t>
            </a:fld>
            <a:endParaRPr lang="it-IT" noProof="0" dirty="0"/>
          </a:p>
        </p:txBody>
      </p:sp>
      <p:sp>
        <p:nvSpPr>
          <p:cNvPr id="8" name="Rettangolo 7"/>
          <p:cNvSpPr/>
          <p:nvPr/>
        </p:nvSpPr>
        <p:spPr>
          <a:xfrm>
            <a:off x="5346290" y="3097161"/>
            <a:ext cx="1725562" cy="302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smtClean="0"/>
              <a:t>FORMAZIONE CULTURALE CONDIVISA 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2978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037"/>
            <a:ext cx="2664423" cy="149706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053" y="-23922"/>
            <a:ext cx="8369947" cy="6193463"/>
          </a:xfrm>
          <a:prstGeom prst="rect">
            <a:avLst/>
          </a:prstGeom>
        </p:spPr>
      </p:pic>
      <p:sp>
        <p:nvSpPr>
          <p:cNvPr id="8" name="Rettangolo arrotondato 7"/>
          <p:cNvSpPr/>
          <p:nvPr/>
        </p:nvSpPr>
        <p:spPr>
          <a:xfrm>
            <a:off x="1" y="2533284"/>
            <a:ext cx="12192000" cy="18499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400" dirty="0" smtClean="0">
                <a:solidFill>
                  <a:schemeClr val="tx1"/>
                </a:solidFill>
              </a:rPr>
              <a:t>Cerca articoli scientifici, testi, </a:t>
            </a:r>
            <a:r>
              <a:rPr lang="it-IT" sz="2400" dirty="0" err="1" smtClean="0">
                <a:solidFill>
                  <a:schemeClr val="tx1"/>
                </a:solidFill>
              </a:rPr>
              <a:t>peer</a:t>
            </a:r>
            <a:r>
              <a:rPr lang="it-IT" sz="2400" dirty="0" smtClean="0">
                <a:solidFill>
                  <a:schemeClr val="tx1"/>
                </a:solidFill>
              </a:rPr>
              <a:t>- </a:t>
            </a:r>
            <a:r>
              <a:rPr lang="it-IT" sz="2400" dirty="0" err="1" smtClean="0">
                <a:solidFill>
                  <a:schemeClr val="tx1"/>
                </a:solidFill>
              </a:rPr>
              <a:t>reviewed</a:t>
            </a:r>
            <a:r>
              <a:rPr lang="it-IT" sz="2400" dirty="0" smtClean="0">
                <a:solidFill>
                  <a:schemeClr val="tx1"/>
                </a:solidFill>
              </a:rPr>
              <a:t>, rapporti pubblicati tra il 2018 e il 2025 in merito a rapporto tra </a:t>
            </a:r>
            <a:r>
              <a:rPr lang="it-IT" sz="2400" dirty="0" err="1">
                <a:solidFill>
                  <a:schemeClr val="tx1"/>
                </a:solidFill>
              </a:rPr>
              <a:t>E</a:t>
            </a:r>
            <a:r>
              <a:rPr lang="it-IT" sz="2400" dirty="0" err="1" smtClean="0">
                <a:solidFill>
                  <a:schemeClr val="tx1"/>
                </a:solidFill>
              </a:rPr>
              <a:t>ras</a:t>
            </a:r>
            <a:r>
              <a:rPr lang="it-IT" sz="2400" dirty="0" smtClean="0">
                <a:solidFill>
                  <a:schemeClr val="tx1"/>
                </a:solidFill>
              </a:rPr>
              <a:t> e Lean management nel percorso del paziente obeso adulto includendo tutti i trattamenti previsti. Considera fonti in lingua inglese e italiano.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3987209" y="-794783"/>
            <a:ext cx="3136605" cy="15417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chemeClr val="bg1"/>
                </a:solidFill>
              </a:rPr>
              <a:t>PROMPT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28C188D-BEB7-49BE-BA61-F60C8338851F}" type="datetime1">
              <a:rPr lang="it-IT" noProof="0" smtClean="0"/>
              <a:t>28/10/2025</a:t>
            </a:fld>
            <a:endParaRPr lang="it-IT" noProof="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 smtClean="0">
                <a:solidFill>
                  <a:schemeClr val="bg1"/>
                </a:solidFill>
              </a:rPr>
              <a:t>Eugenia Pellegrino</a:t>
            </a:r>
            <a:endParaRPr lang="it-IT" noProof="0" dirty="0">
              <a:solidFill>
                <a:schemeClr val="bg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926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8410517" y="2196192"/>
            <a:ext cx="2269671" cy="11593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1995777" y="3570136"/>
            <a:ext cx="119270" cy="95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375101" y="4669493"/>
            <a:ext cx="1614096" cy="769441"/>
          </a:xfrm>
          <a:prstGeom prst="rect">
            <a:avLst/>
          </a:prstGeom>
          <a:noFill/>
          <a:ln w="3175"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1600" b="1" dirty="0" smtClean="0"/>
              <a:t>Lean </a:t>
            </a:r>
            <a:r>
              <a:rPr lang="it-IT" sz="1600" b="1" dirty="0" err="1" smtClean="0"/>
              <a:t>Thinking</a:t>
            </a:r>
            <a:endParaRPr lang="it-IT" sz="1600" b="1" dirty="0" smtClean="0"/>
          </a:p>
          <a:p>
            <a:r>
              <a:rPr lang="it-IT" sz="1400" dirty="0" smtClean="0"/>
              <a:t>Prime traduzioni da</a:t>
            </a:r>
          </a:p>
          <a:p>
            <a:r>
              <a:rPr lang="it-IT" sz="1400" dirty="0" smtClean="0"/>
              <a:t>Testi classici</a:t>
            </a:r>
            <a:endParaRPr lang="it-IT" sz="1400" dirty="0"/>
          </a:p>
        </p:txBody>
      </p:sp>
      <p:sp>
        <p:nvSpPr>
          <p:cNvPr id="8" name="Freccia in giù 7"/>
          <p:cNvSpPr/>
          <p:nvPr/>
        </p:nvSpPr>
        <p:spPr>
          <a:xfrm>
            <a:off x="4789777" y="3570136"/>
            <a:ext cx="119270" cy="95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194529" y="4669493"/>
            <a:ext cx="4356458" cy="155427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Primi studi Accademici della diffusione </a:t>
            </a:r>
          </a:p>
          <a:p>
            <a:pPr algn="ctr"/>
            <a:r>
              <a:rPr lang="it-IT" sz="1400" dirty="0" smtClean="0"/>
              <a:t>del Lean M. tra Imprese italiane</a:t>
            </a:r>
          </a:p>
          <a:p>
            <a:pPr algn="ctr"/>
            <a:r>
              <a:rPr lang="it-IT" sz="1400" dirty="0" smtClean="0"/>
              <a:t>FIASO</a:t>
            </a:r>
          </a:p>
          <a:p>
            <a:pPr algn="ctr"/>
            <a:r>
              <a:rPr lang="it-IT" sz="1400" dirty="0" smtClean="0"/>
              <a:t>Federazione Italiana Aziende Sanitarie </a:t>
            </a:r>
          </a:p>
          <a:p>
            <a:pPr algn="ctr"/>
            <a:r>
              <a:rPr lang="it-IT" sz="1400" dirty="0" smtClean="0"/>
              <a:t>Ospedaliere promuove «Salute organizzativa </a:t>
            </a:r>
          </a:p>
          <a:p>
            <a:pPr algn="ctr"/>
            <a:r>
              <a:rPr lang="it-IT" sz="1400" dirty="0" smtClean="0"/>
              <a:t>Come percorso Lean»</a:t>
            </a:r>
          </a:p>
          <a:p>
            <a:endParaRPr lang="it-IT" sz="11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43" y="367410"/>
            <a:ext cx="10287000" cy="3057525"/>
          </a:xfrm>
          <a:prstGeom prst="rect">
            <a:avLst/>
          </a:prstGeom>
        </p:spPr>
      </p:pic>
      <p:sp>
        <p:nvSpPr>
          <p:cNvPr id="10" name="Freccia in giù 9"/>
          <p:cNvSpPr/>
          <p:nvPr/>
        </p:nvSpPr>
        <p:spPr>
          <a:xfrm>
            <a:off x="9426082" y="3570136"/>
            <a:ext cx="119270" cy="95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7715017" y="4615080"/>
            <a:ext cx="3660682" cy="69249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400" dirty="0" smtClean="0"/>
              <a:t>Progetti specifici in ospedali ad alta complessità</a:t>
            </a:r>
          </a:p>
          <a:p>
            <a:pPr algn="ctr"/>
            <a:r>
              <a:rPr lang="it-IT" sz="1400" dirty="0" smtClean="0"/>
              <a:t>Nel percorso </a:t>
            </a:r>
            <a:r>
              <a:rPr lang="it-IT" sz="1400" dirty="0" err="1" smtClean="0"/>
              <a:t>pre</a:t>
            </a:r>
            <a:r>
              <a:rPr lang="it-IT" sz="1400" dirty="0" smtClean="0"/>
              <a:t>-operatorio </a:t>
            </a:r>
          </a:p>
          <a:p>
            <a:endParaRPr lang="it-IT" sz="1100" dirty="0"/>
          </a:p>
        </p:txBody>
      </p:sp>
      <p:sp>
        <p:nvSpPr>
          <p:cNvPr id="12" name="Rettangolo 11"/>
          <p:cNvSpPr/>
          <p:nvPr/>
        </p:nvSpPr>
        <p:spPr>
          <a:xfrm>
            <a:off x="539497" y="3902013"/>
            <a:ext cx="11000232" cy="2160459"/>
          </a:xfrm>
          <a:prstGeom prst="rect">
            <a:avLst/>
          </a:prstGeom>
          <a:noFill/>
          <a:ln>
            <a:solidFill>
              <a:srgbClr val="F3703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212080" y="3813048"/>
            <a:ext cx="3593592" cy="234166"/>
          </a:xfrm>
          <a:prstGeom prst="rect">
            <a:avLst/>
          </a:prstGeom>
          <a:solidFill>
            <a:srgbClr val="BE5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Evoluzione Lean M.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19" y="474906"/>
            <a:ext cx="2657475" cy="172402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34980" y="3027076"/>
            <a:ext cx="3305952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212529"/>
                </a:solidFill>
                <a:latin typeface="Lato"/>
              </a:rPr>
              <a:t>Alla base del </a:t>
            </a:r>
            <a:r>
              <a:rPr lang="it-IT" b="1" i="1" dirty="0" err="1">
                <a:solidFill>
                  <a:srgbClr val="C00000"/>
                </a:solidFill>
                <a:latin typeface="Lato"/>
              </a:rPr>
              <a:t>lean</a:t>
            </a:r>
            <a:r>
              <a:rPr lang="it-IT" b="1" i="1" dirty="0">
                <a:solidFill>
                  <a:srgbClr val="C00000"/>
                </a:solidFill>
                <a:latin typeface="Lato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latin typeface="Lato"/>
              </a:rPr>
              <a:t>thinking</a:t>
            </a:r>
            <a:r>
              <a:rPr lang="it-IT" b="1" i="1" dirty="0">
                <a:solidFill>
                  <a:srgbClr val="C00000"/>
                </a:solidFill>
                <a:latin typeface="Lato"/>
              </a:rPr>
              <a:t> </a:t>
            </a:r>
            <a:r>
              <a:rPr lang="it-IT" b="1" dirty="0">
                <a:solidFill>
                  <a:srgbClr val="212529"/>
                </a:solidFill>
                <a:latin typeface="Lato"/>
              </a:rPr>
              <a:t>e di tutta la metodologia </a:t>
            </a:r>
            <a:r>
              <a:rPr lang="it-IT" b="1" dirty="0" smtClean="0">
                <a:solidFill>
                  <a:srgbClr val="212529"/>
                </a:solidFill>
                <a:latin typeface="Lato"/>
              </a:rPr>
              <a:t>Lean </a:t>
            </a:r>
            <a:r>
              <a:rPr lang="it-IT" b="1" dirty="0">
                <a:solidFill>
                  <a:srgbClr val="212529"/>
                </a:solidFill>
                <a:latin typeface="Lato"/>
              </a:rPr>
              <a:t>Toyota </a:t>
            </a:r>
            <a:r>
              <a:rPr lang="it-IT" dirty="0">
                <a:solidFill>
                  <a:srgbClr val="212529"/>
                </a:solidFill>
                <a:latin typeface="Lato"/>
              </a:rPr>
              <a:t>infatti </a:t>
            </a:r>
            <a:r>
              <a:rPr lang="it-IT" b="1" dirty="0">
                <a:solidFill>
                  <a:srgbClr val="212529"/>
                </a:solidFill>
                <a:latin typeface="Lato"/>
              </a:rPr>
              <a:t>c’è il concetto di “spreco zero”</a:t>
            </a:r>
            <a:r>
              <a:rPr lang="it-IT" dirty="0">
                <a:solidFill>
                  <a:srgbClr val="212529"/>
                </a:solidFill>
                <a:latin typeface="Lato"/>
              </a:rPr>
              <a:t> come meta ultima finale di ogni attività </a:t>
            </a:r>
            <a:r>
              <a:rPr lang="it-IT" dirty="0" smtClean="0">
                <a:solidFill>
                  <a:srgbClr val="212529"/>
                </a:solidFill>
                <a:latin typeface="Lato"/>
              </a:rPr>
              <a:t>aziendale.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189615" y="457142"/>
            <a:ext cx="720713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 smtClean="0">
                <a:solidFill>
                  <a:srgbClr val="2E582A"/>
                </a:solidFill>
                <a:latin typeface="inherit"/>
              </a:rPr>
              <a:t>OBIETTIVO</a:t>
            </a:r>
            <a:r>
              <a:rPr lang="it-IT" altLang="it-IT" sz="2400" b="1" dirty="0">
                <a:solidFill>
                  <a:srgbClr val="2E582A"/>
                </a:solidFill>
                <a:latin typeface="inherit"/>
              </a:rPr>
              <a:t> </a:t>
            </a:r>
            <a:r>
              <a:rPr lang="it-IT" altLang="it-IT" sz="2400" b="1" dirty="0" smtClean="0">
                <a:solidFill>
                  <a:srgbClr val="2E582A"/>
                </a:solidFill>
                <a:latin typeface="inherit"/>
              </a:rPr>
              <a:t>GENERALE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400" b="1" dirty="0" smtClean="0">
              <a:solidFill>
                <a:srgbClr val="C00000"/>
              </a:solidFill>
              <a:latin typeface="inherit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 smtClean="0">
                <a:solidFill>
                  <a:schemeClr val="bg2">
                    <a:lumMod val="50000"/>
                  </a:schemeClr>
                </a:solidFill>
                <a:latin typeface="inherit"/>
              </a:rPr>
              <a:t>CREARE IL MASSIMO VALORE PER IL CLIENTE ELIMINANDO GLI SPRECHI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600" i="1" dirty="0" smtClean="0">
              <a:solidFill>
                <a:srgbClr val="2E582A"/>
              </a:solidFill>
              <a:latin typeface="inherit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1600" i="1" dirty="0" smtClean="0">
              <a:solidFill>
                <a:srgbClr val="2E582A"/>
              </a:solidFill>
              <a:latin typeface="inherit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 smtClean="0">
                <a:latin typeface="inherit"/>
              </a:rPr>
              <a:t>RIDUZIONE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 smtClean="0">
                <a:latin typeface="inherit"/>
              </a:rPr>
              <a:t>- </a:t>
            </a:r>
            <a:r>
              <a:rPr lang="it-IT" altLang="it-IT" sz="2000" dirty="0" smtClean="0">
                <a:latin typeface="inherit"/>
              </a:rPr>
              <a:t>guasti </a:t>
            </a:r>
            <a:r>
              <a:rPr lang="it-IT" altLang="it-IT" sz="2000" dirty="0">
                <a:latin typeface="inherit"/>
              </a:rPr>
              <a:t>alle </a:t>
            </a:r>
            <a:r>
              <a:rPr lang="it-IT" altLang="it-IT" sz="2000" dirty="0" smtClean="0">
                <a:latin typeface="inherit"/>
              </a:rPr>
              <a:t>macchine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 smtClean="0">
                <a:latin typeface="inherit"/>
              </a:rPr>
              <a:t>- livelli </a:t>
            </a:r>
            <a:r>
              <a:rPr lang="it-IT" altLang="it-IT" sz="2000" dirty="0">
                <a:latin typeface="inherit"/>
              </a:rPr>
              <a:t>di </a:t>
            </a:r>
            <a:r>
              <a:rPr lang="it-IT" altLang="it-IT" sz="2000" dirty="0" smtClean="0">
                <a:latin typeface="inherit"/>
              </a:rPr>
              <a:t>inventario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dirty="0" smtClean="0">
                <a:latin typeface="inherit"/>
              </a:rPr>
              <a:t>- spazio richiesto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000" b="1" dirty="0" smtClean="0">
              <a:latin typeface="inherit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 smtClean="0">
                <a:latin typeface="inherit"/>
              </a:rPr>
              <a:t>AUMENTO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altLang="it-IT" sz="2000" dirty="0" smtClean="0">
                <a:latin typeface="inherit"/>
              </a:rPr>
              <a:t>efficienza organizzativa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altLang="it-IT" sz="2000" dirty="0" smtClean="0">
                <a:latin typeface="inherit"/>
              </a:rPr>
              <a:t>soddisfazione </a:t>
            </a:r>
            <a:r>
              <a:rPr lang="it-IT" altLang="it-IT" sz="2000" dirty="0">
                <a:latin typeface="inherit"/>
              </a:rPr>
              <a:t>del </a:t>
            </a:r>
            <a:r>
              <a:rPr lang="it-IT" altLang="it-IT" sz="2000" dirty="0" smtClean="0">
                <a:latin typeface="inherit"/>
              </a:rPr>
              <a:t>cliente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altLang="it-IT" sz="2000" dirty="0" smtClean="0">
                <a:latin typeface="inherit"/>
              </a:rPr>
              <a:t>miglioramento del coinvolgimento </a:t>
            </a:r>
            <a:r>
              <a:rPr lang="it-IT" altLang="it-IT" sz="2000" dirty="0">
                <a:latin typeface="inherit"/>
              </a:rPr>
              <a:t>dei </a:t>
            </a:r>
            <a:r>
              <a:rPr lang="it-IT" altLang="it-IT" sz="2000" dirty="0" smtClean="0">
                <a:latin typeface="inherit"/>
              </a:rPr>
              <a:t>dipendenti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altLang="it-IT" sz="2000" dirty="0" smtClean="0">
                <a:latin typeface="inherit"/>
              </a:rPr>
              <a:t>aumento di profitti</a:t>
            </a:r>
            <a:endParaRPr lang="it-IT" altLang="it-IT" sz="1600" dirty="0">
              <a:latin typeface="Arial" panose="020B0604020202020204" pitchFamily="34" charset="0"/>
            </a:endParaRPr>
          </a:p>
        </p:txBody>
      </p:sp>
      <p:sp>
        <p:nvSpPr>
          <p:cNvPr id="8" name="Parentesi graffa aperta 7"/>
          <p:cNvSpPr/>
          <p:nvPr/>
        </p:nvSpPr>
        <p:spPr>
          <a:xfrm>
            <a:off x="3790582" y="2685011"/>
            <a:ext cx="232757" cy="2701637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729" y="545013"/>
            <a:ext cx="421886" cy="33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7" y="1873280"/>
            <a:ext cx="2553033" cy="21748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2" y="4430683"/>
            <a:ext cx="3098111" cy="114838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48267" y="685800"/>
            <a:ext cx="8873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FASI DEL PROCESSO LEAN E RAPPRESENTAZIONE: </a:t>
            </a:r>
            <a:r>
              <a:rPr lang="it-IT" sz="2800" dirty="0" smtClean="0"/>
              <a:t>METODO</a:t>
            </a:r>
            <a:endParaRPr lang="it-IT" sz="2800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86537"/>
              </p:ext>
            </p:extLst>
          </p:nvPr>
        </p:nvGraphicFramePr>
        <p:xfrm>
          <a:off x="5401733" y="1763583"/>
          <a:ext cx="5604934" cy="4302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4934">
                  <a:extLst>
                    <a:ext uri="{9D8B030D-6E8A-4147-A177-3AD203B41FA5}">
                      <a16:colId xmlns:a16="http://schemas.microsoft.com/office/drawing/2014/main" val="4154961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it-IT" b="1" i="1" dirty="0" smtClean="0"/>
                        <a:t>VALUE </a:t>
                      </a:r>
                      <a:r>
                        <a:rPr lang="it-IT" dirty="0" smtClean="0"/>
                        <a:t>capire</a:t>
                      </a:r>
                      <a:r>
                        <a:rPr lang="it-IT" baseline="0" dirty="0" smtClean="0"/>
                        <a:t> cosa il cliente considera utile e importante. Tutto ciò che non costituisce valore per il cliente è spreco;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it-IT" b="1" i="1" baseline="0" dirty="0" smtClean="0"/>
                        <a:t>VALUE STREAM </a:t>
                      </a:r>
                      <a:r>
                        <a:rPr lang="it-IT" b="0" i="0" baseline="0" dirty="0" smtClean="0"/>
                        <a:t>identificare tutte le attività del processo per individuare ed eliminare gli sprechi;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it-IT" b="1" i="1" baseline="0" dirty="0" smtClean="0"/>
                        <a:t>FLOW </a:t>
                      </a:r>
                      <a:r>
                        <a:rPr lang="it-IT" b="0" i="0" baseline="0" dirty="0" smtClean="0"/>
                        <a:t>organizzare il processo in modo che il valore scorra senza interruzioni, attese e/o colli di bottiglia;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it-IT" b="1" i="1" baseline="0" dirty="0" smtClean="0"/>
                        <a:t>PULL</a:t>
                      </a:r>
                      <a:r>
                        <a:rPr lang="it-IT" b="0" i="0" baseline="0" dirty="0" smtClean="0"/>
                        <a:t> far sì che la produzione o il servizio avvenga solo su richiesta del cliente, non in anticipo;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it-IT" b="1" i="1" baseline="0" dirty="0" smtClean="0"/>
                        <a:t>PERFECTION (KAIZEN) </a:t>
                      </a:r>
                      <a:r>
                        <a:rPr lang="it-IT" b="0" i="0" baseline="0" dirty="0" smtClean="0"/>
                        <a:t>presupposto per il miglioramento continuo per eliminare gli sprechi e ottimizzare il flusso</a:t>
                      </a:r>
                      <a:endParaRPr lang="it-IT" b="1" i="1" baseline="0" dirty="0" smtClean="0"/>
                    </a:p>
                    <a:p>
                      <a:pPr marL="342900" indent="-342900" algn="just">
                        <a:buAutoNum type="arabicPeriod"/>
                      </a:pPr>
                      <a:endParaRPr lang="it-IT" b="1" i="1" baseline="0" dirty="0" smtClean="0"/>
                    </a:p>
                    <a:p>
                      <a:endParaRPr lang="it-IT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34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965061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21" y="685800"/>
            <a:ext cx="555046" cy="4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057320" cy="1137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CONDURRE UNA «VALUE STREAM MAPPING» NELLA GESTIONE DEI PERCORSI </a:t>
            </a:r>
            <a:endParaRPr lang="it-IT" sz="2800" b="1" dirty="0">
              <a:solidFill>
                <a:schemeClr val="tx1"/>
              </a:solidFill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6028660" y="1767809"/>
            <a:ext cx="5507665" cy="33811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dirty="0" smtClean="0"/>
              <a:t>INDIVIDUAZIONE DI SPRECHI (MUDA)</a:t>
            </a:r>
            <a:endParaRPr lang="it-IT" sz="4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75" y="1384451"/>
            <a:ext cx="5043718" cy="336247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48640" y="3999506"/>
            <a:ext cx="4651513" cy="2067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E879E6-8FFE-4154-8F2A-F7518B89B376}">
  <ds:schemaRefs>
    <ds:schemaRef ds:uri="71af3243-3dd4-4a8d-8c0d-dd76da1f02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16c05727-aa75-4e4a-9b5f-8a80a116589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1385</TotalTime>
  <Words>733</Words>
  <Application>Microsoft Office PowerPoint</Application>
  <PresentationFormat>Widescreen</PresentationFormat>
  <Paragraphs>152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Arial</vt:lpstr>
      <vt:lpstr>Brush Script MT</vt:lpstr>
      <vt:lpstr>Calibri</vt:lpstr>
      <vt:lpstr>Google Sans</vt:lpstr>
      <vt:lpstr>inherit</vt:lpstr>
      <vt:lpstr>Lato</vt:lpstr>
      <vt:lpstr>Wingdings</vt:lpstr>
      <vt:lpstr>RetrospectVTI</vt:lpstr>
      <vt:lpstr>LEAN MANAGEMENT</vt:lpstr>
      <vt:lpstr>IL CONTESTO AZIENDALE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Ringrazio per l’attenzione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Pellegrino Eugenia</cp:lastModifiedBy>
  <cp:revision>135</cp:revision>
  <dcterms:created xsi:type="dcterms:W3CDTF">2022-02-27T17:36:31Z</dcterms:created>
  <dcterms:modified xsi:type="dcterms:W3CDTF">2025-10-28T10:54:19Z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